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4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9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0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1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2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3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4.xml" ContentType="application/vnd.openxmlformats-officedocument.themeOverride+xml"/>
  <Override PartName="/ppt/notesSlides/notesSlide5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5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26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27.xml" ContentType="application/vnd.openxmlformats-officedocument.themeOverr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28.xml" ContentType="application/vnd.openxmlformats-officedocument.themeOverr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29.xml" ContentType="application/vnd.openxmlformats-officedocument.themeOverr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30.xml" ContentType="application/vnd.openxmlformats-officedocument.themeOverride+xml"/>
  <Override PartName="/ppt/notesSlides/notesSlide6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1.xml" ContentType="application/vnd.openxmlformats-officedocument.themeOverride+xml"/>
  <Override PartName="/ppt/notesSlides/notesSlide7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32.xml" ContentType="application/vnd.openxmlformats-officedocument.themeOverride+xml"/>
  <Override PartName="/ppt/notesSlides/notesSlide8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33.xml" ContentType="application/vnd.openxmlformats-officedocument.themeOverr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34.xml" ContentType="application/vnd.openxmlformats-officedocument.themeOverr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3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36.xml" ContentType="application/vnd.openxmlformats-officedocument.themeOverride+xml"/>
  <Override PartName="/ppt/notesSlides/notesSlide11.xml" ContentType="application/vnd.openxmlformats-officedocument.presentationml.notesSl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37.xml" ContentType="application/vnd.openxmlformats-officedocument.themeOverride+xml"/>
  <Override PartName="/ppt/notesSlides/notesSlide12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13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38.xml" ContentType="application/vnd.openxmlformats-officedocument.themeOverr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39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427" r:id="rId2"/>
    <p:sldId id="487" r:id="rId3"/>
    <p:sldId id="433" r:id="rId4"/>
    <p:sldId id="43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62" r:id="rId14"/>
    <p:sldId id="463" r:id="rId15"/>
    <p:sldId id="455" r:id="rId16"/>
    <p:sldId id="456" r:id="rId17"/>
    <p:sldId id="457" r:id="rId18"/>
    <p:sldId id="458" r:id="rId19"/>
    <p:sldId id="459" r:id="rId20"/>
    <p:sldId id="460" r:id="rId21"/>
    <p:sldId id="461" r:id="rId22"/>
    <p:sldId id="443" r:id="rId23"/>
    <p:sldId id="444" r:id="rId24"/>
    <p:sldId id="445" r:id="rId25"/>
    <p:sldId id="446" r:id="rId26"/>
    <p:sldId id="447" r:id="rId27"/>
    <p:sldId id="448" r:id="rId28"/>
    <p:sldId id="449" r:id="rId29"/>
    <p:sldId id="450" r:id="rId30"/>
    <p:sldId id="451" r:id="rId31"/>
    <p:sldId id="452" r:id="rId32"/>
    <p:sldId id="453" r:id="rId33"/>
    <p:sldId id="465" r:id="rId34"/>
    <p:sldId id="464" r:id="rId35"/>
    <p:sldId id="488" r:id="rId36"/>
    <p:sldId id="489" r:id="rId37"/>
    <p:sldId id="490" r:id="rId38"/>
    <p:sldId id="481" r:id="rId39"/>
    <p:sldId id="482" r:id="rId40"/>
    <p:sldId id="483" r:id="rId41"/>
    <p:sldId id="484" r:id="rId42"/>
    <p:sldId id="485" r:id="rId43"/>
    <p:sldId id="486" r:id="rId44"/>
    <p:sldId id="470" r:id="rId45"/>
    <p:sldId id="471" r:id="rId46"/>
    <p:sldId id="475" r:id="rId47"/>
    <p:sldId id="476" r:id="rId48"/>
    <p:sldId id="477" r:id="rId49"/>
    <p:sldId id="478" r:id="rId50"/>
    <p:sldId id="479" r:id="rId51"/>
    <p:sldId id="480" r:id="rId52"/>
    <p:sldId id="491" r:id="rId53"/>
    <p:sldId id="493" r:id="rId54"/>
    <p:sldId id="492" r:id="rId55"/>
    <p:sldId id="494" r:id="rId56"/>
    <p:sldId id="426" r:id="rId57"/>
    <p:sldId id="503" r:id="rId58"/>
    <p:sldId id="504" r:id="rId59"/>
    <p:sldId id="505" r:id="rId60"/>
    <p:sldId id="506" r:id="rId61"/>
    <p:sldId id="507" r:id="rId62"/>
    <p:sldId id="508" r:id="rId63"/>
    <p:sldId id="509" r:id="rId64"/>
    <p:sldId id="511" r:id="rId65"/>
    <p:sldId id="510" r:id="rId66"/>
    <p:sldId id="502" r:id="rId67"/>
    <p:sldId id="466" r:id="rId68"/>
    <p:sldId id="468" r:id="rId69"/>
    <p:sldId id="469" r:id="rId70"/>
    <p:sldId id="432" r:id="rId71"/>
    <p:sldId id="429" r:id="rId72"/>
    <p:sldId id="430" r:id="rId73"/>
    <p:sldId id="402" r:id="rId74"/>
    <p:sldId id="401" r:id="rId75"/>
    <p:sldId id="431" r:id="rId76"/>
    <p:sldId id="404" r:id="rId77"/>
    <p:sldId id="467" r:id="rId78"/>
    <p:sldId id="472" r:id="rId79"/>
    <p:sldId id="473" r:id="rId80"/>
    <p:sldId id="474" r:id="rId81"/>
    <p:sldId id="501" r:id="rId82"/>
    <p:sldId id="500" r:id="rId83"/>
  </p:sldIdLst>
  <p:sldSz cx="12192000" cy="6858000"/>
  <p:notesSz cx="9144000" cy="6858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idora Vergara" initials="IV" lastIdx="2" clrIdx="0">
    <p:extLst>
      <p:ext uri="{19B8F6BF-5375-455C-9EA6-DF929625EA0E}">
        <p15:presenceInfo xmlns:p15="http://schemas.microsoft.com/office/powerpoint/2012/main" userId="Isidora Verga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ED7D31"/>
    <a:srgbClr val="F1975A"/>
    <a:srgbClr val="0070C0"/>
    <a:srgbClr val="4472C4"/>
    <a:srgbClr val="70AD47"/>
    <a:srgbClr val="264478"/>
    <a:srgbClr val="9E480E"/>
    <a:srgbClr val="636363"/>
    <a:srgbClr val="99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0"/>
  </p:normalViewPr>
  <p:slideViewPr>
    <p:cSldViewPr>
      <p:cViewPr varScale="1">
        <p:scale>
          <a:sx n="103" d="100"/>
          <a:sy n="103" d="100"/>
        </p:scale>
        <p:origin x="896" y="176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Hoja_de_c_lculo_de_Microsoft_Excel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Hoja_de_c_lculo_de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Hoja_de_c_lculo_de_Microsoft_Excel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Hoja_de_c_lculo_de_Microsoft_Excel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Hoja_de_c_lculo_de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Hoja_de_c_lculo_de_Microsoft_Excel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Hoja_de_c_lculo_de_Microsoft_Excel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Hoja_de_c_lculo_de_Microsoft_Excel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Isidora%20Vergara\Desktop\Transparencia\C&#225;lculosTransparencia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Isidora%20Vergara\Desktop\Transparencia\C&#225;lculos%20Transparencia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Isidora%20Vergara\Desktop\Transparencia\C&#225;lculos%20Transparencia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Isidora%20Vergara\Desktop\Transparencia\C&#225;lculos%20Transparencia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Hoja_de_c_lculo_de_Microsoft_Excel18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Hoja_de_c_lculo_de_Microsoft_Excel19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Hoja_de_c_lculo_de_Microsoft_Excel20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Hoja_de_c_lculo_de_Microsoft_Excel21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Hoja_de_c_lculo_de_Microsoft_Excel22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Hoja_de_c_lculo_de_Microsoft_Excel23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Hoja_de_c_lculo_de_Microsoft_Excel24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Hoja_de_c_lculo_de_Microsoft_Excel25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Hoja_de_c_lculo_de_Microsoft_Excel26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Hoja_de_c_lculo_de_Microsoft_Excel27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package" Target="../embeddings/Hoja_de_c_lculo_de_Microsoft_Excel28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Hoja_de_c_lculo_de_Microsoft_Excel29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Hoja_de_c_lculo_de_Microsoft_Excel30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package" Target="../embeddings/Hoja_de_c_lculo_de_Microsoft_Excel31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package" Target="../embeddings/Hoja_de_c_lculo_de_Microsoft_Excel32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package" Target="../embeddings/Hoja_de_c_lculo_de_Microsoft_Excel33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package" Target="../embeddings/Hoja_de_c_lculo_de_Microsoft_Excel34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3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oleObject" Target="file:////C:\Users\Isidora%20Vergara\Desktop\Transparencia\C&#225;lculosTransparencia.xlsx" TargetMode="Externa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oleObject" Target="file:////C:\Users\Isidora%20Vergara\Desktop\Transparencia\C&#225;lculosTransparencia.xlsx" TargetMode="Externa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Isidora%20Vergara\Desktop\Transparencia\C&#225;lculos%20Transparencia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package" Target="../embeddings/Hoja_de_c_lculo_de_Microsoft_Excel35.xlsx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package" Target="../embeddings/Hoja_de_c_lculo_de_Microsoft_Excel36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Hoja_de_c_lculo_de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'Afiliados (age, tipo, reg, sex)'!$AJ$20</c:f>
              <c:strCache>
                <c:ptCount val="1"/>
                <c:pt idx="0">
                  <c:v>2018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89-4770-A61A-58514B9701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89-4770-A61A-58514B9701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89-4770-A61A-58514B9701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189-4770-A61A-58514B9701E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189-4770-A61A-58514B9701E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189-4770-A61A-58514B9701EA}"/>
              </c:ext>
            </c:extLst>
          </c:dPt>
          <c:dLbls>
            <c:dLbl>
              <c:idx val="0"/>
              <c:layout>
                <c:manualLayout>
                  <c:x val="9.9058940069340524E-3"/>
                  <c:y val="3.423191665309968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89-4770-A61A-58514B9701E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189-4770-A61A-58514B9701E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9189-4770-A61A-58514B9701E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9189-4770-A61A-58514B9701E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9189-4770-A61A-58514B9701EA}"/>
                </c:ext>
              </c:extLst>
            </c:dLbl>
            <c:dLbl>
              <c:idx val="5"/>
              <c:layout>
                <c:manualLayout>
                  <c:x val="-2.179296681525514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189-4770-A61A-58514B970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'Afiliados (age, tipo, reg, sex)'!$B$21:$B$28</c:f>
              <c:strCache>
                <c:ptCount val="6"/>
                <c:pt idx="0">
                  <c:v>Menores de 20</c:v>
                </c:pt>
                <c:pt idx="1">
                  <c:v>Entre 20 y 30</c:v>
                </c:pt>
                <c:pt idx="2">
                  <c:v>Entre 30 y 40</c:v>
                </c:pt>
                <c:pt idx="3">
                  <c:v>Entre 40 y 50</c:v>
                </c:pt>
                <c:pt idx="4">
                  <c:v>Entre 50 y 60</c:v>
                </c:pt>
                <c:pt idx="5">
                  <c:v>Más de 60</c:v>
                </c:pt>
              </c:strCache>
            </c:strRef>
          </c:cat>
          <c:val>
            <c:numRef>
              <c:f>'Afiliados (age, tipo, reg, sex)'!$AJ$21:$AJ$28</c:f>
              <c:numCache>
                <c:formatCode>#,##0</c:formatCode>
                <c:ptCount val="6"/>
                <c:pt idx="0">
                  <c:v>321929</c:v>
                </c:pt>
                <c:pt idx="1">
                  <c:v>2751304</c:v>
                </c:pt>
                <c:pt idx="2">
                  <c:v>2699562</c:v>
                </c:pt>
                <c:pt idx="3">
                  <c:v>2404596</c:v>
                </c:pt>
                <c:pt idx="4">
                  <c:v>2054662</c:v>
                </c:pt>
                <c:pt idx="5">
                  <c:v>472998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189-4770-A61A-58514B9701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'Afiliados x fondo, tipo y sexo'!$I$4</c:f>
              <c:strCache>
                <c:ptCount val="1"/>
                <c:pt idx="0">
                  <c:v>FONDO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5934653-45A0-4722-A7B6-85950F9D6B09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277EF039-9493-405D-BA89-ADB660238A9B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DD3-47B3-853B-934141EF189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BE5285A-3620-4B46-ADB9-F825E98C48F3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E35CFF8A-2C2F-4CA1-ACAC-4520371AC74F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DD3-47B3-853B-934141EF18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sexo'!$H$10:$H$11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sexo'!$I$10:$I$11</c:f>
              <c:numCache>
                <c:formatCode>#,##0</c:formatCode>
                <c:ptCount val="2"/>
                <c:pt idx="0">
                  <c:v>29770</c:v>
                </c:pt>
                <c:pt idx="1">
                  <c:v>25040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D3-47B3-853B-934141EF1891}"/>
            </c:ext>
          </c:extLst>
        </c:ser>
        <c:ser>
          <c:idx val="1"/>
          <c:order val="1"/>
          <c:tx>
            <c:strRef>
              <c:f>'Afiliados x fondo, tipo y sexo'!$J$4</c:f>
              <c:strCache>
                <c:ptCount val="1"/>
                <c:pt idx="0">
                  <c:v>FONDO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87E2620-D895-4FB2-BC5C-F3EC29EABD63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C1C755E7-21C5-4F55-8912-45700DFDB0CA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DD3-47B3-853B-934141EF189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0112DB-2BB1-41A3-BEB3-B51E61C30572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40808AA2-80FC-459E-B9DE-905C179242E5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DD3-47B3-853B-934141EF18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sexo'!$H$10:$H$11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sexo'!$J$10:$J$11</c:f>
              <c:numCache>
                <c:formatCode>#,##0</c:formatCode>
                <c:ptCount val="2"/>
                <c:pt idx="0">
                  <c:v>29725</c:v>
                </c:pt>
                <c:pt idx="1">
                  <c:v>34404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D3-47B3-853B-934141EF1891}"/>
            </c:ext>
          </c:extLst>
        </c:ser>
        <c:ser>
          <c:idx val="2"/>
          <c:order val="2"/>
          <c:tx>
            <c:strRef>
              <c:f>'Afiliados x fondo, tipo y sexo'!$K$4</c:f>
              <c:strCache>
                <c:ptCount val="1"/>
                <c:pt idx="0">
                  <c:v>FONDO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16001716001716E-3"/>
                  <c:y val="2.6800667188892299E-3"/>
                </c:manualLayout>
              </c:layout>
              <c:tx>
                <c:rich>
                  <a:bodyPr/>
                  <a:lstStyle/>
                  <a:p>
                    <a:fld id="{6B1029EC-4ECF-4542-BDC9-EA3B4BC2172B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5BB402D5-0CDF-41A1-8D85-B49A47C6B445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DD3-47B3-853B-934141EF1891}"/>
                </c:ext>
              </c:extLst>
            </c:dLbl>
            <c:dLbl>
              <c:idx val="1"/>
              <c:layout>
                <c:manualLayout>
                  <c:x val="0"/>
                  <c:y val="1.6080400313335626E-2"/>
                </c:manualLayout>
              </c:layout>
              <c:tx>
                <c:rich>
                  <a:bodyPr/>
                  <a:lstStyle/>
                  <a:p>
                    <a:fld id="{27D71C68-51B1-4FD9-90C6-2E6CBE35C00A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95855F1E-EB83-48C3-B9F1-7DD173A846E4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DD3-47B3-853B-934141EF18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sexo'!$H$10:$H$11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sexo'!$K$10:$K$11</c:f>
              <c:numCache>
                <c:formatCode>#,##0</c:formatCode>
                <c:ptCount val="2"/>
                <c:pt idx="0">
                  <c:v>26884</c:v>
                </c:pt>
                <c:pt idx="1">
                  <c:v>26885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D3-47B3-853B-934141EF1891}"/>
            </c:ext>
          </c:extLst>
        </c:ser>
        <c:ser>
          <c:idx val="3"/>
          <c:order val="3"/>
          <c:tx>
            <c:strRef>
              <c:f>'Afiliados x fondo, tipo y sexo'!$L$4</c:f>
              <c:strCache>
                <c:ptCount val="1"/>
                <c:pt idx="0">
                  <c:v>FONDO 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7559122645773243E-8"/>
                  <c:y val="2.134219429512979E-2"/>
                </c:manualLayout>
              </c:layout>
              <c:tx>
                <c:rich>
                  <a:bodyPr/>
                  <a:lstStyle/>
                  <a:p>
                    <a:fld id="{68C7115D-15E7-484C-AA2B-33064D01AB20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7FC0DD23-993A-46FE-A1D7-59F3AE8CF8FF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DD3-47B3-853B-934141EF1891}"/>
                </c:ext>
              </c:extLst>
            </c:dLbl>
            <c:dLbl>
              <c:idx val="1"/>
              <c:layout>
                <c:manualLayout>
                  <c:x val="6.755912267723292E-8"/>
                  <c:y val="1.8665715067124066E-2"/>
                </c:manualLayout>
              </c:layout>
              <c:tx>
                <c:rich>
                  <a:bodyPr/>
                  <a:lstStyle/>
                  <a:p>
                    <a:fld id="{FAF80A8E-C5FB-45AF-BD19-09BCE0765328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E2D0DB63-E558-4356-B941-1E59B170E698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DD3-47B3-853B-934141EF18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sexo'!$H$10:$H$11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sexo'!$L$10:$L$11</c:f>
              <c:numCache>
                <c:formatCode>#,##0</c:formatCode>
                <c:ptCount val="2"/>
                <c:pt idx="0">
                  <c:v>5894</c:v>
                </c:pt>
                <c:pt idx="1">
                  <c:v>6613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DD3-47B3-853B-934141EF1891}"/>
            </c:ext>
          </c:extLst>
        </c:ser>
        <c:ser>
          <c:idx val="4"/>
          <c:order val="4"/>
          <c:tx>
            <c:strRef>
              <c:f>'Afiliados x fondo, tipo y sexo'!$M$4</c:f>
              <c:strCache>
                <c:ptCount val="1"/>
                <c:pt idx="0">
                  <c:v>FONDO 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DADD7DF-380F-4353-A25F-6D0E62BB866B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020C30F5-0C31-46D5-B69A-2845F2B6DF9B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0DD3-47B3-853B-934141EF189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02B44F7-1F1A-455D-ACF6-1B6F1C96E069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1E287E3A-9CB6-41E2-9EAB-93C0762D4011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0DD3-47B3-853B-934141EF18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sexo'!$H$10:$H$11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sexo'!$M$10:$M$11</c:f>
              <c:numCache>
                <c:formatCode>#,##0</c:formatCode>
                <c:ptCount val="2"/>
                <c:pt idx="0">
                  <c:v>18476</c:v>
                </c:pt>
                <c:pt idx="1">
                  <c:v>17200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DD3-47B3-853B-934141EF189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16838928"/>
        <c:axId val="516839256"/>
      </c:barChart>
      <c:catAx>
        <c:axId val="516838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16839256"/>
        <c:crosses val="autoZero"/>
        <c:auto val="1"/>
        <c:lblAlgn val="ctr"/>
        <c:lblOffset val="100"/>
        <c:noMultiLvlLbl val="0"/>
      </c:catAx>
      <c:valAx>
        <c:axId val="5168392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1683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'Afiliados x fondo, tipo y sexo'!$I$4</c:f>
              <c:strCache>
                <c:ptCount val="1"/>
                <c:pt idx="0">
                  <c:v>FONDO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'Afiliados x fondo, tipo y sexo'!$H$20:$H$21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sexo'!$I$20:$I$21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B0-4559-8E8F-CD5674FA7495}"/>
            </c:ext>
          </c:extLst>
        </c:ser>
        <c:ser>
          <c:idx val="1"/>
          <c:order val="1"/>
          <c:tx>
            <c:strRef>
              <c:f>'Afiliados x fondo, tipo y sexo'!$J$4</c:f>
              <c:strCache>
                <c:ptCount val="1"/>
                <c:pt idx="0">
                  <c:v>FONDO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AF773AA-14C8-47DD-B35B-1AA63CF1F3C5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CAB2C93C-A583-463D-B9D9-15D6EF737467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FB0-4559-8E8F-CD5674FA749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29BA957-239D-4524-BA84-8F0EBC621735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F38C7164-67B9-40CD-A4F2-6BCE7B5BEA0B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FB0-4559-8E8F-CD5674FA74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sexo'!$H$20:$H$21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sexo'!$J$20:$J$21</c:f>
              <c:numCache>
                <c:formatCode>#,##0</c:formatCode>
                <c:ptCount val="2"/>
                <c:pt idx="0">
                  <c:v>57381</c:v>
                </c:pt>
                <c:pt idx="1">
                  <c:v>69036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B0-4559-8E8F-CD5674FA7495}"/>
            </c:ext>
          </c:extLst>
        </c:ser>
        <c:ser>
          <c:idx val="2"/>
          <c:order val="2"/>
          <c:tx>
            <c:strRef>
              <c:f>'Afiliados x fondo, tipo y sexo'!$K$4</c:f>
              <c:strCache>
                <c:ptCount val="1"/>
                <c:pt idx="0">
                  <c:v>FONDO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848EBAA-6862-446B-AEAB-CFF60979F34A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672C8F1E-1544-4080-BB31-45AF01B81175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FB0-4559-8E8F-CD5674FA749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07B55FA-47A1-434B-8E7D-CB36DC0891B4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08B7C193-8565-4550-824F-42A51BBCA824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FB0-4559-8E8F-CD5674FA74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sexo'!$H$20:$H$21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sexo'!$K$20:$K$21</c:f>
              <c:numCache>
                <c:formatCode>#,##0</c:formatCode>
                <c:ptCount val="2"/>
                <c:pt idx="0">
                  <c:v>81775</c:v>
                </c:pt>
                <c:pt idx="1">
                  <c:v>56018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FB0-4559-8E8F-CD5674FA7495}"/>
            </c:ext>
          </c:extLst>
        </c:ser>
        <c:ser>
          <c:idx val="3"/>
          <c:order val="3"/>
          <c:tx>
            <c:strRef>
              <c:f>'Afiliados x fondo, tipo y sexo'!$L$4</c:f>
              <c:strCache>
                <c:ptCount val="1"/>
                <c:pt idx="0">
                  <c:v>FONDO 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DEBF5F1-C914-4922-A18C-F3FE2119D16F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16D85D51-4489-420E-B0DE-47EDA01FEB0B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FB0-4559-8E8F-CD5674FA749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6D5287F-98B8-4CE8-9FFE-73208916BF90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48460071-5BC3-4C0E-B496-BC8E1EF4348B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FB0-4559-8E8F-CD5674FA74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sexo'!$H$20:$H$21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sexo'!$L$20:$L$21</c:f>
              <c:numCache>
                <c:formatCode>#,##0</c:formatCode>
                <c:ptCount val="2"/>
                <c:pt idx="0">
                  <c:v>47838</c:v>
                </c:pt>
                <c:pt idx="1">
                  <c:v>44457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FB0-4559-8E8F-CD5674FA7495}"/>
            </c:ext>
          </c:extLst>
        </c:ser>
        <c:ser>
          <c:idx val="4"/>
          <c:order val="4"/>
          <c:tx>
            <c:strRef>
              <c:f>'Afiliados x fondo, tipo y sexo'!$M$4</c:f>
              <c:strCache>
                <c:ptCount val="1"/>
                <c:pt idx="0">
                  <c:v>FONDO 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'Afiliados x fondo, tipo y sexo'!$H$20:$H$21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sexo'!$M$20:$M$21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FB0-4559-8E8F-CD5674FA749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16838928"/>
        <c:axId val="516839256"/>
      </c:barChart>
      <c:catAx>
        <c:axId val="516838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16839256"/>
        <c:crosses val="autoZero"/>
        <c:auto val="1"/>
        <c:lblAlgn val="ctr"/>
        <c:lblOffset val="100"/>
        <c:noMultiLvlLbl val="0"/>
      </c:catAx>
      <c:valAx>
        <c:axId val="516839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683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'Afiliados x fondo, tipo y sexo'!$I$4</c:f>
              <c:strCache>
                <c:ptCount val="1"/>
                <c:pt idx="0">
                  <c:v>FONDO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39FD0EB-E739-4D2A-BFC9-38DD54784363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90E17CA4-0870-4E49-9494-EDADB88A71C7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14-4B1A-9E51-34CA9711E5C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2B49F15-A4C9-47E2-A7BB-BFCC613434A5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AFE8E29B-40ED-4840-B0EB-A435CC675BA7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B14-4B1A-9E51-34CA9711E5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: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sexo'!$H$13:$H$14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sexo'!$I$13:$I$14</c:f>
              <c:numCache>
                <c:formatCode>#,##0</c:formatCode>
                <c:ptCount val="2"/>
                <c:pt idx="0">
                  <c:v>1455</c:v>
                </c:pt>
                <c:pt idx="1">
                  <c:v>1663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14-4B1A-9E51-34CA9711E5C8}"/>
            </c:ext>
          </c:extLst>
        </c:ser>
        <c:ser>
          <c:idx val="1"/>
          <c:order val="1"/>
          <c:tx>
            <c:strRef>
              <c:f>'Afiliados x fondo, tipo y sexo'!$J$4</c:f>
              <c:strCache>
                <c:ptCount val="1"/>
                <c:pt idx="0">
                  <c:v>FONDO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E3B654D-F485-4525-A05C-4559AD6ECD55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56DED0D8-E6B7-4381-A994-6006A4DFC525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B14-4B1A-9E51-34CA9711E5C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F53B154-D5C2-47FC-833B-AD1307119826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7191B1D1-1FFE-4CF6-9469-78F8680D14DA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B14-4B1A-9E51-34CA9711E5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: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sexo'!$H$13:$H$14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sexo'!$J$13:$J$14</c:f>
              <c:numCache>
                <c:formatCode>General</c:formatCode>
                <c:ptCount val="2"/>
                <c:pt idx="0">
                  <c:v>91</c:v>
                </c:pt>
                <c:pt idx="1">
                  <c:v>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B14-4B1A-9E51-34CA9711E5C8}"/>
            </c:ext>
          </c:extLst>
        </c:ser>
        <c:ser>
          <c:idx val="2"/>
          <c:order val="2"/>
          <c:tx>
            <c:strRef>
              <c:f>'Afiliados x fondo, tipo y sexo'!$K$4</c:f>
              <c:strCache>
                <c:ptCount val="1"/>
                <c:pt idx="0">
                  <c:v>FONDO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2321F35-9480-41FC-9CB6-CE6EB300DA4B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3DEC51BB-05F8-4B01-BB0F-8E07B588EE2F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B14-4B1A-9E51-34CA9711E5C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D60C4B4-F697-46F7-ABF1-D3384CEFE2FF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E58C46BF-CE49-4345-ADB4-5F1518C42853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B14-4B1A-9E51-34CA9711E5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: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sexo'!$H$13:$H$14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sexo'!$K$13:$K$14</c:f>
              <c:numCache>
                <c:formatCode>General</c:formatCode>
                <c:ptCount val="2"/>
                <c:pt idx="0">
                  <c:v>105</c:v>
                </c:pt>
                <c:pt idx="1">
                  <c:v>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B14-4B1A-9E51-34CA9711E5C8}"/>
            </c:ext>
          </c:extLst>
        </c:ser>
        <c:ser>
          <c:idx val="3"/>
          <c:order val="3"/>
          <c:tx>
            <c:strRef>
              <c:f>'Afiliados x fondo, tipo y sexo'!$L$4</c:f>
              <c:strCache>
                <c:ptCount val="1"/>
                <c:pt idx="0">
                  <c:v>FONDO 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0FD9C78-E99E-41B0-B8DD-7071AFDBA5A4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5E12270E-FC3D-44E7-ACBB-4793B22A26EE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inBase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B14-4B1A-9E51-34CA9711E5C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B424C43-1E71-4405-971E-D2E1638C5D2C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66650D37-C8D6-411C-AA54-73E9F4CE7332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3B14-4B1A-9E51-34CA9711E5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Base"/>
            <c:showLegendKey val="0"/>
            <c:showVal val="1"/>
            <c:showCatName val="0"/>
            <c:showSerName val="1"/>
            <c:showPercent val="0"/>
            <c:showBubbleSize val="0"/>
            <c:separator>: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sexo'!$H$13:$H$14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sexo'!$L$13:$L$14</c:f>
              <c:numCache>
                <c:formatCode>General</c:formatCode>
                <c:ptCount val="2"/>
                <c:pt idx="0">
                  <c:v>55</c:v>
                </c:pt>
                <c:pt idx="1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B14-4B1A-9E51-34CA9711E5C8}"/>
            </c:ext>
          </c:extLst>
        </c:ser>
        <c:ser>
          <c:idx val="4"/>
          <c:order val="4"/>
          <c:tx>
            <c:strRef>
              <c:f>'Afiliados x fondo, tipo y sexo'!$M$4</c:f>
              <c:strCache>
                <c:ptCount val="1"/>
                <c:pt idx="0">
                  <c:v>FONDO 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D53F8C4-E516-4A9E-BBA0-605B96B7C455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9C718CAA-C6A2-4E20-BCB5-28F621624C98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3B14-4B1A-9E51-34CA9711E5C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BF84D9E-2C87-4A84-907E-9C2CA68AAC6E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3AF2443E-8E22-4D73-80B6-3144B7A22AA8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B14-4B1A-9E51-34CA9711E5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: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sexo'!$H$13:$H$14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sexo'!$M$13:$M$14</c:f>
              <c:numCache>
                <c:formatCode>#,##0</c:formatCode>
                <c:ptCount val="2"/>
                <c:pt idx="0">
                  <c:v>1275</c:v>
                </c:pt>
                <c:pt idx="1">
                  <c:v>3317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B14-4B1A-9E51-34CA9711E5C8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16838928"/>
        <c:axId val="516839256"/>
      </c:barChart>
      <c:catAx>
        <c:axId val="516838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16839256"/>
        <c:crosses val="autoZero"/>
        <c:auto val="1"/>
        <c:lblAlgn val="ctr"/>
        <c:lblOffset val="100"/>
        <c:noMultiLvlLbl val="0"/>
      </c:catAx>
      <c:valAx>
        <c:axId val="5168392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1683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'Afiliados x fondo, tipo y sexo'!$I$4</c:f>
              <c:strCache>
                <c:ptCount val="1"/>
                <c:pt idx="0">
                  <c:v>FONDO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'Afiliados x fondo, tipo y sexo'!$H$23:$H$24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sexo'!$I$23:$I$24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D-4304-A3EB-19DD00378CE0}"/>
            </c:ext>
          </c:extLst>
        </c:ser>
        <c:ser>
          <c:idx val="1"/>
          <c:order val="1"/>
          <c:tx>
            <c:strRef>
              <c:f>'Afiliados x fondo, tipo y sexo'!$J$4</c:f>
              <c:strCache>
                <c:ptCount val="1"/>
                <c:pt idx="0">
                  <c:v>FONDO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F3A603A-A3E9-4AFF-8F93-A1EDF424B7B0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5FE370D6-CAD3-4BAE-8DC7-0892FC20EA0E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62D-4304-A3EB-19DD00378CE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18DCC42-69BD-4C22-9389-710739482482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A25954DF-7C19-4CDE-88EB-8A816D3251E3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62D-4304-A3EB-19DD00378C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sexo'!$H$23:$H$24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sexo'!$J$23:$J$24</c:f>
              <c:numCache>
                <c:formatCode>#,##0</c:formatCode>
                <c:ptCount val="2"/>
                <c:pt idx="0" formatCode="General">
                  <c:v>685</c:v>
                </c:pt>
                <c:pt idx="1">
                  <c:v>1104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2D-4304-A3EB-19DD00378CE0}"/>
            </c:ext>
          </c:extLst>
        </c:ser>
        <c:ser>
          <c:idx val="2"/>
          <c:order val="2"/>
          <c:tx>
            <c:strRef>
              <c:f>'Afiliados x fondo, tipo y sexo'!$K$4</c:f>
              <c:strCache>
                <c:ptCount val="1"/>
                <c:pt idx="0">
                  <c:v>FONDO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5245913-1FF4-4829-BBF1-DCDA00FDFDF2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7F94842C-AE82-4BE9-B4DC-CA9D87BFE0B2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62D-4304-A3EB-19DD00378CE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47D7DBC-32E9-4770-85C2-966AF26F5C82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DE8FCD70-0A10-4417-B571-C460A0F6675C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62D-4304-A3EB-19DD00378C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sexo'!$H$23:$H$24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sexo'!$K$23:$K$24</c:f>
              <c:numCache>
                <c:formatCode>#,##0</c:formatCode>
                <c:ptCount val="2"/>
                <c:pt idx="0" formatCode="General">
                  <c:v>357</c:v>
                </c:pt>
                <c:pt idx="1">
                  <c:v>1646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2D-4304-A3EB-19DD00378CE0}"/>
            </c:ext>
          </c:extLst>
        </c:ser>
        <c:ser>
          <c:idx val="3"/>
          <c:order val="3"/>
          <c:tx>
            <c:strRef>
              <c:f>'Afiliados x fondo, tipo y sexo'!$L$4</c:f>
              <c:strCache>
                <c:ptCount val="1"/>
                <c:pt idx="0">
                  <c:v>FONDO 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42CB644-0C1D-4A3E-B72B-41BD29AB207C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: </a:t>
                    </a:r>
                    <a:fld id="{C156F00B-6B16-4718-9FBC-805060DAF0DE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: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62D-4304-A3EB-19DD00378CE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B7DD77A-46AB-433C-9D45-D1D4E52E9A57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5E14F23E-DDEF-47B4-B574-B8D55AE3674E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62D-4304-A3EB-19DD00378C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sexo'!$H$23:$H$24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sexo'!$L$23:$L$24</c:f>
              <c:numCache>
                <c:formatCode>#,##0</c:formatCode>
                <c:ptCount val="2"/>
                <c:pt idx="0" formatCode="General">
                  <c:v>179</c:v>
                </c:pt>
                <c:pt idx="1">
                  <c:v>3106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62D-4304-A3EB-19DD00378CE0}"/>
            </c:ext>
          </c:extLst>
        </c:ser>
        <c:ser>
          <c:idx val="4"/>
          <c:order val="4"/>
          <c:tx>
            <c:strRef>
              <c:f>'Afiliados x fondo, tipo y sexo'!$M$4</c:f>
              <c:strCache>
                <c:ptCount val="1"/>
                <c:pt idx="0">
                  <c:v>FONDO 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'Afiliados x fondo, tipo y sexo'!$H$23:$H$24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sexo'!$M$23:$M$24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62D-4304-A3EB-19DD00378CE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16838928"/>
        <c:axId val="516839256"/>
      </c:barChart>
      <c:catAx>
        <c:axId val="516838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16839256"/>
        <c:crosses val="autoZero"/>
        <c:auto val="1"/>
        <c:lblAlgn val="ctr"/>
        <c:lblOffset val="100"/>
        <c:noMultiLvlLbl val="0"/>
      </c:catAx>
      <c:valAx>
        <c:axId val="516839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683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'Cotizantes (age, tipo, reg,sex)'!$AJ$20</c:f>
              <c:strCache>
                <c:ptCount val="1"/>
                <c:pt idx="0">
                  <c:v>2018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EB-48B8-8849-279968B684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EB-48B8-8849-279968B684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EB-48B8-8849-279968B684B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EB-48B8-8849-279968B684B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AEB-48B8-8849-279968B684B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AEB-48B8-8849-279968B684B5}"/>
              </c:ext>
            </c:extLst>
          </c:dPt>
          <c:dLbls>
            <c:dLbl>
              <c:idx val="0"/>
              <c:layout>
                <c:manualLayout>
                  <c:x val="4.1852777777777669E-2"/>
                  <c:y val="1.47839285714285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EB-48B8-8849-279968B684B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AEB-48B8-8849-279968B684B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EAEB-48B8-8849-279968B684B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EAEB-48B8-8849-279968B684B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EAEB-48B8-8849-279968B684B5}"/>
                </c:ext>
              </c:extLst>
            </c:dLbl>
            <c:dLbl>
              <c:idx val="5"/>
              <c:layout>
                <c:manualLayout>
                  <c:x val="1.5302083333332795E-3"/>
                  <c:y val="1.62402777777777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AEB-48B8-8849-279968B684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'Cotizantes (age, tipo, reg,sex)'!$B$21:$B$26</c:f>
              <c:strCache>
                <c:ptCount val="6"/>
                <c:pt idx="0">
                  <c:v>Menores de 20</c:v>
                </c:pt>
                <c:pt idx="1">
                  <c:v>Entre 20 y 30</c:v>
                </c:pt>
                <c:pt idx="2">
                  <c:v>Entre 30 y 40</c:v>
                </c:pt>
                <c:pt idx="3">
                  <c:v>Entre 40 y 50</c:v>
                </c:pt>
                <c:pt idx="4">
                  <c:v>Entre 50 y 60</c:v>
                </c:pt>
                <c:pt idx="5">
                  <c:v>Más de 60</c:v>
                </c:pt>
              </c:strCache>
            </c:strRef>
          </c:cat>
          <c:val>
            <c:numRef>
              <c:f>'Cotizantes (age, tipo, reg,sex)'!$AJ$21:$AJ$26</c:f>
              <c:numCache>
                <c:formatCode>#,##0</c:formatCode>
                <c:ptCount val="6"/>
                <c:pt idx="0">
                  <c:v>111352</c:v>
                </c:pt>
                <c:pt idx="1">
                  <c:v>1414118</c:v>
                </c:pt>
                <c:pt idx="2">
                  <c:v>1537254</c:v>
                </c:pt>
                <c:pt idx="3">
                  <c:v>1283331</c:v>
                </c:pt>
                <c:pt idx="4">
                  <c:v>1009525</c:v>
                </c:pt>
                <c:pt idx="5">
                  <c:v>203504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AEB-48B8-8849-279968B684B5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'Cotizantes (age, tipo, reg,sex)'!$AJ$31</c:f>
              <c:strCache>
                <c:ptCount val="1"/>
                <c:pt idx="0">
                  <c:v>2018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C0-44BE-90B5-395B3D2A97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C0-44BE-90B5-395B3D2A971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C0-44BE-90B5-395B3D2A971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DC0-44BE-90B5-395B3D2A971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DC0-44BE-90B5-395B3D2A971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DC0-44BE-90B5-395B3D2A971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DC0-44BE-90B5-395B3D2A971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DC0-44BE-90B5-395B3D2A971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DC0-44BE-90B5-395B3D2A971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DC0-44BE-90B5-395B3D2A971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DC0-44BE-90B5-395B3D2A971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DC0-44BE-90B5-395B3D2A971D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DC0-44BE-90B5-395B3D2A971D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DC0-44BE-90B5-395B3D2A971D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5DC0-44BE-90B5-395B3D2A971D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5DC0-44BE-90B5-395B3D2A971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DC0-44BE-90B5-395B3D2A971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DC0-44BE-90B5-395B3D2A971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DC0-44BE-90B5-395B3D2A971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5DC0-44BE-90B5-395B3D2A971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5DC0-44BE-90B5-395B3D2A971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5DC0-44BE-90B5-395B3D2A971D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5DC0-44BE-90B5-395B3D2A971D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5DC0-44BE-90B5-395B3D2A971D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5DC0-44BE-90B5-395B3D2A971D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5DC0-44BE-90B5-395B3D2A971D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5DC0-44BE-90B5-395B3D2A971D}"/>
                </c:ext>
              </c:extLst>
            </c:dLbl>
            <c:dLbl>
              <c:idx val="11"/>
              <c:layout>
                <c:manualLayout>
                  <c:x val="-1.3229166666666667E-2"/>
                  <c:y val="5.039682539682354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DC0-44BE-90B5-395B3D2A971D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5DC0-44BE-90B5-395B3D2A971D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5DC0-44BE-90B5-395B3D2A971D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5DC0-44BE-90B5-395B3D2A971D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5DC0-44BE-90B5-395B3D2A971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'Cotizantes (age, tipo, reg,sex)'!$B$32:$B$47</c:f>
              <c:strCache>
                <c:ptCount val="16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  <c:pt idx="12">
                  <c:v>R.M.</c:v>
                </c:pt>
                <c:pt idx="13">
                  <c:v>XIV</c:v>
                </c:pt>
                <c:pt idx="14">
                  <c:v>XV</c:v>
                </c:pt>
                <c:pt idx="15">
                  <c:v>XVI</c:v>
                </c:pt>
              </c:strCache>
            </c:strRef>
          </c:cat>
          <c:val>
            <c:numRef>
              <c:f>'Cotizantes (age, tipo, reg,sex)'!$AJ$32:$AJ$47</c:f>
              <c:numCache>
                <c:formatCode>#,##0</c:formatCode>
                <c:ptCount val="16"/>
                <c:pt idx="0">
                  <c:v>93744</c:v>
                </c:pt>
                <c:pt idx="1">
                  <c:v>200717</c:v>
                </c:pt>
                <c:pt idx="2">
                  <c:v>91421</c:v>
                </c:pt>
                <c:pt idx="3">
                  <c:v>200585</c:v>
                </c:pt>
                <c:pt idx="4">
                  <c:v>511448</c:v>
                </c:pt>
                <c:pt idx="5">
                  <c:v>283577</c:v>
                </c:pt>
                <c:pt idx="6">
                  <c:v>306088</c:v>
                </c:pt>
                <c:pt idx="7">
                  <c:v>442499</c:v>
                </c:pt>
                <c:pt idx="8">
                  <c:v>232507</c:v>
                </c:pt>
                <c:pt idx="9">
                  <c:v>244740</c:v>
                </c:pt>
                <c:pt idx="10">
                  <c:v>29334</c:v>
                </c:pt>
                <c:pt idx="11">
                  <c:v>58350</c:v>
                </c:pt>
                <c:pt idx="12">
                  <c:v>2531014</c:v>
                </c:pt>
                <c:pt idx="13">
                  <c:v>97544</c:v>
                </c:pt>
                <c:pt idx="14">
                  <c:v>62526</c:v>
                </c:pt>
                <c:pt idx="15">
                  <c:v>121592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DC0-44BE-90B5-395B3D2A97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096064814814812"/>
          <c:y val="9.0218253968253961E-2"/>
          <c:w val="0.4780787037037037"/>
          <c:h val="0.81956349206349211"/>
        </c:manualLayout>
      </c:layout>
      <c:pieChart>
        <c:varyColors val="1"/>
        <c:ser>
          <c:idx val="0"/>
          <c:order val="0"/>
          <c:tx>
            <c:strRef>
              <c:f>'Cotizantes (age, tipo, reg,sex)'!$AJ$52</c:f>
              <c:strCache>
                <c:ptCount val="1"/>
                <c:pt idx="0">
                  <c:v>2018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CE-42E9-B87B-CBD146868E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CE-42E9-B87B-CBD146868E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9CE-42E9-B87B-CBD146868EB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9CE-42E9-B87B-CBD146868EB2}"/>
                </c:ext>
              </c:extLst>
            </c:dLbl>
            <c:dLbl>
              <c:idx val="1"/>
              <c:layout>
                <c:manualLayout>
                  <c:x val="-1.0185067526415994E-16"/>
                  <c:y val="-4.62962962962962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CE-42E9-B87B-CBD146868EB2}"/>
                </c:ext>
              </c:extLst>
            </c:dLbl>
            <c:dLbl>
              <c:idx val="2"/>
              <c:layout>
                <c:manualLayout>
                  <c:x val="-5.8796296296297372E-3"/>
                  <c:y val="3.46958333333332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CE-42E9-B87B-CBD146868EB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'Cotizantes (age, tipo, reg,sex)'!$B$53:$B$68</c:f>
              <c:strCache>
                <c:ptCount val="3"/>
                <c:pt idx="0">
                  <c:v>DEPENDIENTES</c:v>
                </c:pt>
                <c:pt idx="1">
                  <c:v>INDEPENDIENTES</c:v>
                </c:pt>
                <c:pt idx="2">
                  <c:v>AFILIADOS VOLUNTARIOS</c:v>
                </c:pt>
              </c:strCache>
            </c:strRef>
          </c:cat>
          <c:val>
            <c:numRef>
              <c:f>'Cotizantes (age, tipo, reg,sex)'!$AJ$53:$AJ$68</c:f>
              <c:numCache>
                <c:formatCode>#,##0</c:formatCode>
                <c:ptCount val="3"/>
                <c:pt idx="0">
                  <c:v>5428534</c:v>
                </c:pt>
                <c:pt idx="1">
                  <c:v>128959</c:v>
                </c:pt>
                <c:pt idx="2">
                  <c:v>1591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9CE-42E9-B87B-CBD146868E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'Cotizantes (age, tipo, reg,sex)'!$AJ$52</c:f>
              <c:strCache>
                <c:ptCount val="1"/>
                <c:pt idx="0">
                  <c:v>2018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F8-4E2E-B3D4-EBD3979265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F8-4E2E-B3D4-EBD39792653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4472C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1F8-4E2E-B3D4-EBD39792653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ED7D3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1F8-4E2E-B3D4-EBD39792653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'Cotizantes (age, tipo, reg,sex)'!$B$53:$B$68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'Cotizantes (age, tipo, reg,sex)'!$AJ$53:$AJ$68</c:f>
              <c:numCache>
                <c:formatCode>#,##0</c:formatCode>
                <c:ptCount val="2"/>
                <c:pt idx="0">
                  <c:v>3129490</c:v>
                </c:pt>
                <c:pt idx="1">
                  <c:v>2299044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F8-4E2E-B3D4-EBD39792653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'Cotizantes (age, tipo, reg,sex)'!$AJ$52</c:f>
              <c:strCache>
                <c:ptCount val="1"/>
                <c:pt idx="0">
                  <c:v>2018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E8B-4D49-A3F9-3FE3451BF2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E8B-4D49-A3F9-3FE3451BF25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4472C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E8B-4D49-A3F9-3FE3451BF25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ED7D3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E8B-4D49-A3F9-3FE3451BF25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'Cotizantes (age, tipo, reg,sex)'!$B$53:$B$68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'Cotizantes (age, tipo, reg,sex)'!$AJ$53:$AJ$68</c:f>
              <c:numCache>
                <c:formatCode>#,##0</c:formatCode>
                <c:ptCount val="2"/>
                <c:pt idx="0">
                  <c:v>73373</c:v>
                </c:pt>
                <c:pt idx="1">
                  <c:v>55586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8B-4D49-A3F9-3FE3451BF2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'Cotizantes (age, tipo, reg,sex)'!$C$73:$R$73</c:f>
              <c:strCache>
                <c:ptCount val="1"/>
                <c:pt idx="0">
                  <c:v>Total Masculino Femenino S/I Total2 Masculino2 Femenino2 S/I2 Total3 Masculino3 Femenino3 S/I3 Total4 Masculino4 Femenino4 S/I4</c:v>
                </c:pt>
              </c:strCache>
            </c:strRef>
          </c:tx>
          <c:spPr>
            <a:solidFill>
              <a:srgbClr val="70AD47"/>
            </a:solidFill>
            <a:ln>
              <a:solidFill>
                <a:srgbClr val="70AD47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Hombres dependientes</a:t>
                    </a:r>
                  </a:p>
                  <a:p>
                    <a:fld id="{E49C7F93-5CE2-4C07-A49B-ACF06574A430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CEB-43C6-A914-334652CF8B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'Cotizantes (age, tipo, reg,sex)'!$B$89</c:f>
              <c:numCache>
                <c:formatCode>General</c:formatCode>
                <c:ptCount val="1"/>
                <c:pt idx="0">
                  <c:v>2018</c:v>
                </c:pt>
              </c:numCache>
            </c:numRef>
          </c:cat>
          <c:val>
            <c:numRef>
              <c:f>'Cotizantes (age, tipo, reg,sex)'!$D$89</c:f>
              <c:numCache>
                <c:formatCode>"$"\ #,##0</c:formatCode>
                <c:ptCount val="1"/>
                <c:pt idx="0">
                  <c:v>843117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EB-43C6-A914-334652CF8BB5}"/>
            </c:ext>
          </c:extLst>
        </c:ser>
        <c:ser>
          <c:idx val="2"/>
          <c:order val="1"/>
          <c:tx>
            <c:strRef>
              <c:f>'Cotizantes (age, tipo, reg,sex)'!$E$71</c:f>
              <c:strCache>
                <c:ptCount val="1"/>
              </c:strCache>
            </c:strRef>
          </c:tx>
          <c:spPr>
            <a:solidFill>
              <a:srgbClr val="4472C4"/>
            </a:solidFill>
            <a:ln>
              <a:solidFill>
                <a:srgbClr val="4472C4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Mujeres dependientes</a:t>
                    </a:r>
                  </a:p>
                  <a:p>
                    <a:fld id="{A2C3C3F3-002F-4E0A-B278-3A334348653D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CEB-43C6-A914-334652CF8B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'Cotizantes (age, tipo, reg,sex)'!$B$89</c:f>
              <c:numCache>
                <c:formatCode>General</c:formatCode>
                <c:ptCount val="1"/>
                <c:pt idx="0">
                  <c:v>2018</c:v>
                </c:pt>
              </c:numCache>
            </c:numRef>
          </c:cat>
          <c:val>
            <c:numRef>
              <c:f>'Cotizantes (age, tipo, reg,sex)'!$E$89</c:f>
              <c:numCache>
                <c:formatCode>"$"\ #,##0</c:formatCode>
                <c:ptCount val="1"/>
                <c:pt idx="0">
                  <c:v>736393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EB-43C6-A914-334652CF8BB5}"/>
            </c:ext>
          </c:extLst>
        </c:ser>
        <c:ser>
          <c:idx val="3"/>
          <c:order val="2"/>
          <c:tx>
            <c:strRef>
              <c:f>'Cotizantes (age, tipo, reg,sex)'!$F$71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'Cotizantes (age, tipo, reg,sex)'!$B$89</c:f>
              <c:numCache>
                <c:formatCode>General</c:formatCode>
                <c:ptCount val="1"/>
                <c:pt idx="0">
                  <c:v>2018</c:v>
                </c:pt>
              </c:numCache>
            </c:numRef>
          </c:cat>
          <c:val>
            <c:numRef>
              <c:f>'Cotizantes (age, tipo, reg,sex)'!$F$89</c:f>
              <c:numCache>
                <c:formatCode>"$"\ 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EB-43C6-A914-334652CF8BB5}"/>
            </c:ext>
          </c:extLst>
        </c:ser>
        <c:ser>
          <c:idx val="5"/>
          <c:order val="3"/>
          <c:tx>
            <c:strRef>
              <c:f>'Cotizantes (age, tipo, reg,sex)'!$H$71</c:f>
              <c:strCache>
                <c:ptCount val="1"/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Hombres independientes</a:t>
                    </a:r>
                  </a:p>
                  <a:p>
                    <a:fld id="{E9D33F07-FA16-494B-8134-2D80A1B64AA3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CEB-43C6-A914-334652CF8B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'Cotizantes (age, tipo, reg,sex)'!$B$89</c:f>
              <c:numCache>
                <c:formatCode>General</c:formatCode>
                <c:ptCount val="1"/>
                <c:pt idx="0">
                  <c:v>2018</c:v>
                </c:pt>
              </c:numCache>
            </c:numRef>
          </c:cat>
          <c:val>
            <c:numRef>
              <c:f>'Cotizantes (age, tipo, reg,sex)'!$H$89</c:f>
              <c:numCache>
                <c:formatCode>"$"\ #,##0</c:formatCode>
                <c:ptCount val="1"/>
                <c:pt idx="0">
                  <c:v>608363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EB-43C6-A914-334652CF8BB5}"/>
            </c:ext>
          </c:extLst>
        </c:ser>
        <c:ser>
          <c:idx val="6"/>
          <c:order val="4"/>
          <c:tx>
            <c:strRef>
              <c:f>'Cotizantes (age, tipo, reg,sex)'!$I$71</c:f>
              <c:strCache>
                <c:ptCount val="1"/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Mujeres independientes </a:t>
                    </a:r>
                  </a:p>
                  <a:p>
                    <a:fld id="{48716961-7E23-4B92-8B54-438C1A25EBB4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CEB-43C6-A914-334652CF8B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'Cotizantes (age, tipo, reg,sex)'!$B$89</c:f>
              <c:numCache>
                <c:formatCode>General</c:formatCode>
                <c:ptCount val="1"/>
                <c:pt idx="0">
                  <c:v>2018</c:v>
                </c:pt>
              </c:numCache>
            </c:numRef>
          </c:cat>
          <c:val>
            <c:numRef>
              <c:f>'Cotizantes (age, tipo, reg,sex)'!$I$89</c:f>
              <c:numCache>
                <c:formatCode>"$"\ #,##0</c:formatCode>
                <c:ptCount val="1"/>
                <c:pt idx="0">
                  <c:v>620560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EB-43C6-A914-334652CF8BB5}"/>
            </c:ext>
          </c:extLst>
        </c:ser>
        <c:ser>
          <c:idx val="7"/>
          <c:order val="5"/>
          <c:tx>
            <c:strRef>
              <c:f>'Cotizantes (age, tipo, reg,sex)'!$J$71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'Cotizantes (age, tipo, reg,sex)'!$B$89</c:f>
              <c:numCache>
                <c:formatCode>General</c:formatCode>
                <c:ptCount val="1"/>
                <c:pt idx="0">
                  <c:v>2018</c:v>
                </c:pt>
              </c:numCache>
            </c:numRef>
          </c:cat>
          <c:val>
            <c:numRef>
              <c:f>'Cotizantes (age, tipo, reg,sex)'!$J$89</c:f>
              <c:numCache>
                <c:formatCode>"$"\ 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CEB-43C6-A914-334652CF8BB5}"/>
            </c:ext>
          </c:extLst>
        </c:ser>
        <c:ser>
          <c:idx val="9"/>
          <c:order val="6"/>
          <c:tx>
            <c:strRef>
              <c:f>'Cotizantes (age, tipo, reg,sex)'!$L$71</c:f>
              <c:strCache>
                <c:ptCount val="1"/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Hombres afiliados voluntarios</a:t>
                    </a:r>
                  </a:p>
                  <a:p>
                    <a:fld id="{B3C5AC00-7AF1-43BC-92BC-D565704D0448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9CEB-43C6-A914-334652CF8B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'Cotizantes (age, tipo, reg,sex)'!$B$89</c:f>
              <c:numCache>
                <c:formatCode>General</c:formatCode>
                <c:ptCount val="1"/>
                <c:pt idx="0">
                  <c:v>2018</c:v>
                </c:pt>
              </c:numCache>
            </c:numRef>
          </c:cat>
          <c:val>
            <c:numRef>
              <c:f>'Cotizantes (age, tipo, reg,sex)'!$L$89</c:f>
              <c:numCache>
                <c:formatCode>"$"\ #,##0</c:formatCode>
                <c:ptCount val="1"/>
                <c:pt idx="0">
                  <c:v>535840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CEB-43C6-A914-334652CF8BB5}"/>
            </c:ext>
          </c:extLst>
        </c:ser>
        <c:ser>
          <c:idx val="10"/>
          <c:order val="7"/>
          <c:tx>
            <c:strRef>
              <c:f>'Cotizantes (age, tipo, reg,sex)'!$M$71</c:f>
              <c:strCache>
                <c:ptCount val="1"/>
              </c:strCache>
            </c:strRef>
          </c:tx>
          <c:spPr>
            <a:solidFill>
              <a:srgbClr val="5B9BD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Mujeres</a:t>
                    </a:r>
                    <a:r>
                      <a:rPr lang="en-US" baseline="0"/>
                      <a:t> afiliadas voluntarias</a:t>
                    </a:r>
                  </a:p>
                  <a:p>
                    <a:fld id="{561205B3-0A56-410B-97B1-0A24DBFBB7AB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9CEB-43C6-A914-334652CF8B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'Cotizantes (age, tipo, reg,sex)'!$B$89</c:f>
              <c:numCache>
                <c:formatCode>General</c:formatCode>
                <c:ptCount val="1"/>
                <c:pt idx="0">
                  <c:v>2018</c:v>
                </c:pt>
              </c:numCache>
            </c:numRef>
          </c:cat>
          <c:val>
            <c:numRef>
              <c:f>'Cotizantes (age, tipo, reg,sex)'!$M$89</c:f>
              <c:numCache>
                <c:formatCode>"$"\ #,##0</c:formatCode>
                <c:ptCount val="1"/>
                <c:pt idx="0">
                  <c:v>562486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CEB-43C6-A914-334652CF8BB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88479536"/>
        <c:axId val="488476912"/>
        <c:extLst>
          <c:ext xmlns:c15="http://schemas.microsoft.com/office/drawing/2012/chart" uri="{02D57815-91ED-43cb-92C2-25804820EDAC}">
            <c15:filteredBarSeries>
              <c15:ser>
                <c:idx val="11"/>
                <c:order val="8"/>
                <c:tx>
                  <c:strRef>
                    <c:extLst>
                      <c:ext uri="{02D57815-91ED-43cb-92C2-25804820EDAC}">
                        <c15:formulaRef>
                          <c15:sqref>'Cotizantes (age, tipo, reg,sex)'!$N$71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L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'Cotizantes (age, tipo, reg,sex)'!$B$89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'Cotizantes (age, tipo, reg,sex)'!$N$89</c15:sqref>
                        </c15:formulaRef>
                      </c:ext>
                    </c:extLst>
                    <c:numCache>
                      <c:formatCode>"$"\ #,##0</c:formatCode>
                      <c:ptCount val="1"/>
                      <c:pt idx="0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E-9CEB-43C6-A914-334652CF8BB5}"/>
                  </c:ext>
                </c:extLst>
              </c15:ser>
            </c15:filteredBarSeries>
            <c15:filteredBarSeries>
              <c15:ser>
                <c:idx val="15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'Cotizantes (age, tipo, reg,sex)'!$R$71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L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'Cotizantes (age, tipo, reg,sex)'!$B$89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'Cotizantes (age, tipo, reg,sex)'!$R$89</c15:sqref>
                        </c15:formulaRef>
                      </c:ext>
                    </c:extLst>
                    <c:numCache>
                      <c:formatCode>"$"\ #,##0</c:formatCode>
                      <c:ptCount val="1"/>
                      <c:pt idx="0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9CEB-43C6-A914-334652CF8BB5}"/>
                  </c:ext>
                </c:extLst>
              </c15:ser>
            </c15:filteredBarSeries>
          </c:ext>
        </c:extLst>
      </c:barChart>
      <c:catAx>
        <c:axId val="488479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8476912"/>
        <c:crosses val="autoZero"/>
        <c:auto val="1"/>
        <c:lblAlgn val="ctr"/>
        <c:lblOffset val="100"/>
        <c:noMultiLvlLbl val="0"/>
      </c:catAx>
      <c:valAx>
        <c:axId val="488476912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&quot;$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88479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'Afiliados (age, tipo, reg, sex)'!$AJ$31</c:f>
              <c:strCache>
                <c:ptCount val="1"/>
                <c:pt idx="0">
                  <c:v>2018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F4-40E6-8A56-6E69503355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F4-40E6-8A56-6E69503355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4F4-40E6-8A56-6E69503355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4F4-40E6-8A56-6E695033553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4F4-40E6-8A56-6E695033553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4F4-40E6-8A56-6E695033553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4F4-40E6-8A56-6E695033553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4F4-40E6-8A56-6E695033553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4F4-40E6-8A56-6E695033553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4F4-40E6-8A56-6E695033553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4F4-40E6-8A56-6E695033553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4F4-40E6-8A56-6E695033553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4F4-40E6-8A56-6E695033553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4F4-40E6-8A56-6E695033553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14F4-40E6-8A56-6E695033553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4F4-40E6-8A56-6E695033553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F4-40E6-8A56-6E695033553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F4-40E6-8A56-6E695033553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F4-40E6-8A56-6E695033553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F4-40E6-8A56-6E695033553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4F4-40E6-8A56-6E695033553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4F4-40E6-8A56-6E6950335531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4F4-40E6-8A56-6E6950335531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4F4-40E6-8A56-6E6950335531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4F4-40E6-8A56-6E6950335531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4F4-40E6-8A56-6E6950335531}"/>
                </c:ext>
              </c:extLst>
            </c:dLbl>
            <c:dLbl>
              <c:idx val="10"/>
              <c:layout>
                <c:manualLayout>
                  <c:x val="4.4097222222221144E-3"/>
                  <c:y val="-1.00793650793650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4F4-40E6-8A56-6E6950335531}"/>
                </c:ext>
              </c:extLst>
            </c:dLbl>
            <c:dLbl>
              <c:idx val="11"/>
              <c:layout>
                <c:manualLayout>
                  <c:x val="-1.4699074074074074E-2"/>
                  <c:y val="5.039682539682539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4F4-40E6-8A56-6E6950335531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4F4-40E6-8A56-6E6950335531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4F4-40E6-8A56-6E6950335531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4F4-40E6-8A56-6E6950335531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4F4-40E6-8A56-6E695033553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'Afiliados (age, tipo, reg, sex)'!$B$32:$B$47</c:f>
              <c:strCache>
                <c:ptCount val="16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  <c:pt idx="12">
                  <c:v>R.M.</c:v>
                </c:pt>
                <c:pt idx="13">
                  <c:v>XIV</c:v>
                </c:pt>
                <c:pt idx="14">
                  <c:v>XV</c:v>
                </c:pt>
                <c:pt idx="15">
                  <c:v>XVI</c:v>
                </c:pt>
              </c:strCache>
            </c:strRef>
          </c:cat>
          <c:val>
            <c:numRef>
              <c:f>'Afiliados (age, tipo, reg, sex)'!$AJ$32:$AJ$47</c:f>
              <c:numCache>
                <c:formatCode>#,##0</c:formatCode>
                <c:ptCount val="16"/>
                <c:pt idx="0">
                  <c:v>196781</c:v>
                </c:pt>
                <c:pt idx="1">
                  <c:v>382650</c:v>
                </c:pt>
                <c:pt idx="2">
                  <c:v>176565</c:v>
                </c:pt>
                <c:pt idx="3">
                  <c:v>402528</c:v>
                </c:pt>
                <c:pt idx="4">
                  <c:v>994866</c:v>
                </c:pt>
                <c:pt idx="5">
                  <c:v>517394</c:v>
                </c:pt>
                <c:pt idx="6">
                  <c:v>573224</c:v>
                </c:pt>
                <c:pt idx="7">
                  <c:v>799082</c:v>
                </c:pt>
                <c:pt idx="8">
                  <c:v>475630</c:v>
                </c:pt>
                <c:pt idx="9">
                  <c:v>474766</c:v>
                </c:pt>
                <c:pt idx="10">
                  <c:v>61002</c:v>
                </c:pt>
                <c:pt idx="11">
                  <c:v>109167</c:v>
                </c:pt>
                <c:pt idx="12">
                  <c:v>4818415</c:v>
                </c:pt>
                <c:pt idx="13">
                  <c:v>192769</c:v>
                </c:pt>
                <c:pt idx="14">
                  <c:v>125935</c:v>
                </c:pt>
                <c:pt idx="15">
                  <c:v>241413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14F4-40E6-8A56-6E6950335531}"/>
            </c:ext>
          </c:extLst>
        </c:ser>
        <c:ser>
          <c:idx val="1"/>
          <c:order val="1"/>
          <c:tx>
            <c:strRef>
              <c:f>'Afiliados (age, tipo, reg, sex)'!$AJ$31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14F4-40E6-8A56-6E69503355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14F4-40E6-8A56-6E69503355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14F4-40E6-8A56-6E69503355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14F4-40E6-8A56-6E695033553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A-14F4-40E6-8A56-6E695033553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C-14F4-40E6-8A56-6E695033553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14F4-40E6-8A56-6E695033553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14F4-40E6-8A56-6E695033553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14F4-40E6-8A56-6E695033553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4-14F4-40E6-8A56-6E695033553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6-14F4-40E6-8A56-6E695033553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8-14F4-40E6-8A56-6E695033553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A-14F4-40E6-8A56-6E695033553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C-14F4-40E6-8A56-6E695033553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E-14F4-40E6-8A56-6E695033553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0-14F4-40E6-8A56-6E695033553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2-14F4-40E6-8A56-6E695033553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4-14F4-40E6-8A56-6E695033553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6-14F4-40E6-8A56-6E695033553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8-14F4-40E6-8A56-6E695033553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A-14F4-40E6-8A56-6E695033553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C-14F4-40E6-8A56-6E6950335531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E-14F4-40E6-8A56-6E6950335531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0-14F4-40E6-8A56-6E6950335531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2-14F4-40E6-8A56-6E6950335531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4-14F4-40E6-8A56-6E6950335531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6-14F4-40E6-8A56-6E6950335531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8-14F4-40E6-8A56-6E6950335531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A-14F4-40E6-8A56-6E6950335531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C-14F4-40E6-8A56-6E6950335531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E-14F4-40E6-8A56-6E6950335531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0-14F4-40E6-8A56-6E695033553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'Afiliados (age, tipo, reg, sex)'!$AJ$32:$AJ$47</c:f>
              <c:numCache>
                <c:formatCode>#,##0</c:formatCode>
                <c:ptCount val="16"/>
                <c:pt idx="0">
                  <c:v>196781</c:v>
                </c:pt>
                <c:pt idx="1">
                  <c:v>382650</c:v>
                </c:pt>
                <c:pt idx="2">
                  <c:v>176565</c:v>
                </c:pt>
                <c:pt idx="3">
                  <c:v>402528</c:v>
                </c:pt>
                <c:pt idx="4">
                  <c:v>994866</c:v>
                </c:pt>
                <c:pt idx="5">
                  <c:v>517394</c:v>
                </c:pt>
                <c:pt idx="6">
                  <c:v>573224</c:v>
                </c:pt>
                <c:pt idx="7">
                  <c:v>799082</c:v>
                </c:pt>
                <c:pt idx="8">
                  <c:v>475630</c:v>
                </c:pt>
                <c:pt idx="9">
                  <c:v>474766</c:v>
                </c:pt>
                <c:pt idx="10">
                  <c:v>61002</c:v>
                </c:pt>
                <c:pt idx="11">
                  <c:v>109167</c:v>
                </c:pt>
                <c:pt idx="12">
                  <c:v>4818415</c:v>
                </c:pt>
                <c:pt idx="13">
                  <c:v>192769</c:v>
                </c:pt>
                <c:pt idx="14">
                  <c:v>125935</c:v>
                </c:pt>
                <c:pt idx="15">
                  <c:v>241413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14F4-40E6-8A56-6E695033553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'Cotizantes por edad e ingreso'!$Q$18</c:f>
              <c:strCache>
                <c:ptCount val="1"/>
                <c:pt idx="0">
                  <c:v>Hasta $300.000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'Cotizantes por edad e ingreso'!$R$16:$X$17</c:f>
              <c:multiLvlStrCache>
                <c:ptCount val="7"/>
                <c:lvl>
                  <c:pt idx="0">
                    <c:v>Hasta 20</c:v>
                  </c:pt>
                  <c:pt idx="1">
                    <c:v>+20 - 30</c:v>
                  </c:pt>
                  <c:pt idx="2">
                    <c:v>+30 - 40</c:v>
                  </c:pt>
                  <c:pt idx="3">
                    <c:v>+40 - 50</c:v>
                  </c:pt>
                  <c:pt idx="4">
                    <c:v>+50 - 60</c:v>
                  </c:pt>
                  <c:pt idx="5">
                    <c:v>+60 - 70</c:v>
                  </c:pt>
                  <c:pt idx="6">
                    <c:v>Más de 70</c:v>
                  </c:pt>
                </c:lvl>
                <c:lvl>
                  <c:pt idx="0">
                    <c:v>Tramo de edad</c:v>
                  </c:pt>
                </c:lvl>
              </c:multiLvlStrCache>
            </c:multiLvlStrRef>
          </c:cat>
          <c:val>
            <c:numRef>
              <c:f>'Cotizantes por edad e ingreso'!$R$18:$X$18</c:f>
              <c:numCache>
                <c:formatCode>0%</c:formatCode>
                <c:ptCount val="7"/>
                <c:pt idx="0">
                  <c:v>0.45507040735685034</c:v>
                </c:pt>
                <c:pt idx="1">
                  <c:v>0.18987241517327408</c:v>
                </c:pt>
                <c:pt idx="2">
                  <c:v>0.12720539351336865</c:v>
                </c:pt>
                <c:pt idx="3">
                  <c:v>0.14602000575065979</c:v>
                </c:pt>
                <c:pt idx="4">
                  <c:v>0.17895148708551051</c:v>
                </c:pt>
                <c:pt idx="5">
                  <c:v>0.16568589185456511</c:v>
                </c:pt>
                <c:pt idx="6">
                  <c:v>0.21327143637356635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B4-4BEC-99CE-13784837F4EB}"/>
            </c:ext>
          </c:extLst>
        </c:ser>
        <c:ser>
          <c:idx val="1"/>
          <c:order val="1"/>
          <c:tx>
            <c:strRef>
              <c:f>'Cotizantes por edad e ingreso'!$Q$19</c:f>
              <c:strCache>
                <c:ptCount val="1"/>
                <c:pt idx="0">
                  <c:v>Entre $300.000 y $500.000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'Cotizantes por edad e ingreso'!$R$16:$X$17</c:f>
              <c:multiLvlStrCache>
                <c:ptCount val="7"/>
                <c:lvl>
                  <c:pt idx="0">
                    <c:v>Hasta 20</c:v>
                  </c:pt>
                  <c:pt idx="1">
                    <c:v>+20 - 30</c:v>
                  </c:pt>
                  <c:pt idx="2">
                    <c:v>+30 - 40</c:v>
                  </c:pt>
                  <c:pt idx="3">
                    <c:v>+40 - 50</c:v>
                  </c:pt>
                  <c:pt idx="4">
                    <c:v>+50 - 60</c:v>
                  </c:pt>
                  <c:pt idx="5">
                    <c:v>+60 - 70</c:v>
                  </c:pt>
                  <c:pt idx="6">
                    <c:v>Más de 70</c:v>
                  </c:pt>
                </c:lvl>
                <c:lvl>
                  <c:pt idx="0">
                    <c:v>Tramo de edad</c:v>
                  </c:pt>
                </c:lvl>
              </c:multiLvlStrCache>
            </c:multiLvlStrRef>
          </c:cat>
          <c:val>
            <c:numRef>
              <c:f>'Cotizantes por edad e ingreso'!$R$19:$X$19</c:f>
              <c:numCache>
                <c:formatCode>0%</c:formatCode>
                <c:ptCount val="7"/>
                <c:pt idx="0">
                  <c:v>0.38154680652345713</c:v>
                </c:pt>
                <c:pt idx="1">
                  <c:v>0.30124148055537092</c:v>
                </c:pt>
                <c:pt idx="2">
                  <c:v>0.21141333832925463</c:v>
                </c:pt>
                <c:pt idx="3">
                  <c:v>0.22377858868834308</c:v>
                </c:pt>
                <c:pt idx="4">
                  <c:v>0.24872687650132488</c:v>
                </c:pt>
                <c:pt idx="5">
                  <c:v>0.23720739384113448</c:v>
                </c:pt>
                <c:pt idx="6">
                  <c:v>0.14937192790824685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B4-4BEC-99CE-13784837F4EB}"/>
            </c:ext>
          </c:extLst>
        </c:ser>
        <c:ser>
          <c:idx val="2"/>
          <c:order val="2"/>
          <c:tx>
            <c:strRef>
              <c:f>'Cotizantes por edad e ingreso'!$Q$20</c:f>
              <c:strCache>
                <c:ptCount val="1"/>
                <c:pt idx="0">
                  <c:v>Entre $500.000 y $850.000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'Cotizantes por edad e ingreso'!$R$16:$X$17</c:f>
              <c:multiLvlStrCache>
                <c:ptCount val="7"/>
                <c:lvl>
                  <c:pt idx="0">
                    <c:v>Hasta 20</c:v>
                  </c:pt>
                  <c:pt idx="1">
                    <c:v>+20 - 30</c:v>
                  </c:pt>
                  <c:pt idx="2">
                    <c:v>+30 - 40</c:v>
                  </c:pt>
                  <c:pt idx="3">
                    <c:v>+40 - 50</c:v>
                  </c:pt>
                  <c:pt idx="4">
                    <c:v>+50 - 60</c:v>
                  </c:pt>
                  <c:pt idx="5">
                    <c:v>+60 - 70</c:v>
                  </c:pt>
                  <c:pt idx="6">
                    <c:v>Más de 70</c:v>
                  </c:pt>
                </c:lvl>
                <c:lvl>
                  <c:pt idx="0">
                    <c:v>Tramo de edad</c:v>
                  </c:pt>
                </c:lvl>
              </c:multiLvlStrCache>
            </c:multiLvlStrRef>
          </c:cat>
          <c:val>
            <c:numRef>
              <c:f>'Cotizantes por edad e ingreso'!$R$20:$X$20</c:f>
              <c:numCache>
                <c:formatCode>0%</c:formatCode>
                <c:ptCount val="7"/>
                <c:pt idx="0">
                  <c:v>0.1408236942309074</c:v>
                </c:pt>
                <c:pt idx="1">
                  <c:v>0.28307326545592376</c:v>
                </c:pt>
                <c:pt idx="2">
                  <c:v>0.25411935828431736</c:v>
                </c:pt>
                <c:pt idx="3">
                  <c:v>0.24496875708605184</c:v>
                </c:pt>
                <c:pt idx="4">
                  <c:v>0.24640994527129095</c:v>
                </c:pt>
                <c:pt idx="5">
                  <c:v>0.23039701364077622</c:v>
                </c:pt>
                <c:pt idx="6">
                  <c:v>0.11305297651556527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B4-4BEC-99CE-13784837F4EB}"/>
            </c:ext>
          </c:extLst>
        </c:ser>
        <c:ser>
          <c:idx val="3"/>
          <c:order val="3"/>
          <c:tx>
            <c:strRef>
              <c:f>'Cotizantes por edad e ingreso'!$Q$21</c:f>
              <c:strCache>
                <c:ptCount val="1"/>
                <c:pt idx="0">
                  <c:v>Entre $850.000 y $1.200.000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0321292397604917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B4-4BEC-99CE-13784837F4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'Cotizantes por edad e ingreso'!$R$16:$X$17</c:f>
              <c:multiLvlStrCache>
                <c:ptCount val="7"/>
                <c:lvl>
                  <c:pt idx="0">
                    <c:v>Hasta 20</c:v>
                  </c:pt>
                  <c:pt idx="1">
                    <c:v>+20 - 30</c:v>
                  </c:pt>
                  <c:pt idx="2">
                    <c:v>+30 - 40</c:v>
                  </c:pt>
                  <c:pt idx="3">
                    <c:v>+40 - 50</c:v>
                  </c:pt>
                  <c:pt idx="4">
                    <c:v>+50 - 60</c:v>
                  </c:pt>
                  <c:pt idx="5">
                    <c:v>+60 - 70</c:v>
                  </c:pt>
                  <c:pt idx="6">
                    <c:v>Más de 70</c:v>
                  </c:pt>
                </c:lvl>
                <c:lvl>
                  <c:pt idx="0">
                    <c:v>Tramo de edad</c:v>
                  </c:pt>
                </c:lvl>
              </c:multiLvlStrCache>
            </c:multiLvlStrRef>
          </c:cat>
          <c:val>
            <c:numRef>
              <c:f>'Cotizantes por edad e ingreso'!$R$21:$X$21</c:f>
              <c:numCache>
                <c:formatCode>0%</c:formatCode>
                <c:ptCount val="7"/>
                <c:pt idx="0">
                  <c:v>1.620985702995905E-2</c:v>
                </c:pt>
                <c:pt idx="1">
                  <c:v>0.11753969612154007</c:v>
                </c:pt>
                <c:pt idx="2">
                  <c:v>0.14691716528303064</c:v>
                </c:pt>
                <c:pt idx="3">
                  <c:v>0.12536438377939907</c:v>
                </c:pt>
                <c:pt idx="4">
                  <c:v>0.11029147371288477</c:v>
                </c:pt>
                <c:pt idx="5">
                  <c:v>0.10240089670839964</c:v>
                </c:pt>
                <c:pt idx="6">
                  <c:v>6.1441835062807211E-2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B4-4BEC-99CE-13784837F4EB}"/>
            </c:ext>
          </c:extLst>
        </c:ser>
        <c:ser>
          <c:idx val="4"/>
          <c:order val="4"/>
          <c:tx>
            <c:strRef>
              <c:f>'Cotizantes por edad e ingreso'!$Q$22</c:f>
              <c:strCache>
                <c:ptCount val="1"/>
                <c:pt idx="0">
                  <c:v>Entre $1.200.000 y $1.800.000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'Cotizantes por edad e ingreso'!$R$16:$X$17</c:f>
              <c:multiLvlStrCache>
                <c:ptCount val="7"/>
                <c:lvl>
                  <c:pt idx="0">
                    <c:v>Hasta 20</c:v>
                  </c:pt>
                  <c:pt idx="1">
                    <c:v>+20 - 30</c:v>
                  </c:pt>
                  <c:pt idx="2">
                    <c:v>+30 - 40</c:v>
                  </c:pt>
                  <c:pt idx="3">
                    <c:v>+40 - 50</c:v>
                  </c:pt>
                  <c:pt idx="4">
                    <c:v>+50 - 60</c:v>
                  </c:pt>
                  <c:pt idx="5">
                    <c:v>+60 - 70</c:v>
                  </c:pt>
                  <c:pt idx="6">
                    <c:v>Más de 70</c:v>
                  </c:pt>
                </c:lvl>
                <c:lvl>
                  <c:pt idx="0">
                    <c:v>Tramo de edad</c:v>
                  </c:pt>
                </c:lvl>
              </c:multiLvlStrCache>
            </c:multiLvlStrRef>
          </c:cat>
          <c:val>
            <c:numRef>
              <c:f>'Cotizantes por edad e ingreso'!$R$22:$X$22</c:f>
              <c:numCache>
                <c:formatCode>0%</c:formatCode>
                <c:ptCount val="7"/>
                <c:pt idx="0">
                  <c:v>4.6429341188303757E-3</c:v>
                </c:pt>
                <c:pt idx="1">
                  <c:v>6.7875523824744474E-2</c:v>
                </c:pt>
                <c:pt idx="2">
                  <c:v>0.12283916646175583</c:v>
                </c:pt>
                <c:pt idx="3">
                  <c:v>0.10675655773919589</c:v>
                </c:pt>
                <c:pt idx="4">
                  <c:v>8.9505460488843766E-2</c:v>
                </c:pt>
                <c:pt idx="5">
                  <c:v>9.2262887681268196E-2</c:v>
                </c:pt>
                <c:pt idx="6">
                  <c:v>7.3184052430365923E-2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B4-4BEC-99CE-13784837F4EB}"/>
            </c:ext>
          </c:extLst>
        </c:ser>
        <c:ser>
          <c:idx val="5"/>
          <c:order val="5"/>
          <c:tx>
            <c:strRef>
              <c:f>'Cotizantes por edad e ingreso'!$Q$23</c:f>
              <c:strCache>
                <c:ptCount val="1"/>
                <c:pt idx="0">
                  <c:v>Entre $1.800.000 y $2.200.000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948940685031177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9B4-4BEC-99CE-13784837F4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'Cotizantes por edad e ingreso'!$R$16:$X$17</c:f>
              <c:multiLvlStrCache>
                <c:ptCount val="7"/>
                <c:lvl>
                  <c:pt idx="0">
                    <c:v>Hasta 20</c:v>
                  </c:pt>
                  <c:pt idx="1">
                    <c:v>+20 - 30</c:v>
                  </c:pt>
                  <c:pt idx="2">
                    <c:v>+30 - 40</c:v>
                  </c:pt>
                  <c:pt idx="3">
                    <c:v>+40 - 50</c:v>
                  </c:pt>
                  <c:pt idx="4">
                    <c:v>+50 - 60</c:v>
                  </c:pt>
                  <c:pt idx="5">
                    <c:v>+60 - 70</c:v>
                  </c:pt>
                  <c:pt idx="6">
                    <c:v>Más de 70</c:v>
                  </c:pt>
                </c:lvl>
                <c:lvl>
                  <c:pt idx="0">
                    <c:v>Tramo de edad</c:v>
                  </c:pt>
                </c:lvl>
              </c:multiLvlStrCache>
            </c:multiLvlStrRef>
          </c:cat>
          <c:val>
            <c:numRef>
              <c:f>'Cotizantes por edad e ingreso'!$R$23:$X$23</c:f>
              <c:numCache>
                <c:formatCode>0%</c:formatCode>
                <c:ptCount val="7"/>
                <c:pt idx="0">
                  <c:v>1.7063007399956893E-3</c:v>
                </c:pt>
                <c:pt idx="1">
                  <c:v>4.0397618869146702E-2</c:v>
                </c:pt>
                <c:pt idx="2">
                  <c:v>0.13750557812827288</c:v>
                </c:pt>
                <c:pt idx="3">
                  <c:v>0.15311170695635032</c:v>
                </c:pt>
                <c:pt idx="4">
                  <c:v>0.12611475694014512</c:v>
                </c:pt>
                <c:pt idx="5">
                  <c:v>0.17204591627385635</c:v>
                </c:pt>
                <c:pt idx="6">
                  <c:v>0.3896777717094484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B4-4BEC-99CE-13784837F4E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2"/>
        <c:overlap val="100"/>
        <c:axId val="641718296"/>
        <c:axId val="641718624"/>
      </c:barChart>
      <c:catAx>
        <c:axId val="641718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41718624"/>
        <c:crosses val="autoZero"/>
        <c:auto val="1"/>
        <c:lblAlgn val="ctr"/>
        <c:lblOffset val="100"/>
        <c:noMultiLvlLbl val="0"/>
      </c:catAx>
      <c:valAx>
        <c:axId val="641718624"/>
        <c:scaling>
          <c:orientation val="minMax"/>
          <c:max val="1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41718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'Subsidio jóvenes'!$J$17</c:f>
              <c:strCache>
                <c:ptCount val="1"/>
                <c:pt idx="0">
                  <c:v>Número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'Subsidio jóvenes'!$I$18:$I$27</c:f>
              <c:numCache>
                <c:formatCode>@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'Subsidio jóvenes'!$J$18:$J$27</c:f>
              <c:numCache>
                <c:formatCode>#,##0</c:formatCode>
                <c:ptCount val="10"/>
                <c:pt idx="0">
                  <c:v>134651</c:v>
                </c:pt>
                <c:pt idx="1">
                  <c:v>102156</c:v>
                </c:pt>
                <c:pt idx="2">
                  <c:v>10669</c:v>
                </c:pt>
                <c:pt idx="3">
                  <c:v>16091</c:v>
                </c:pt>
                <c:pt idx="4">
                  <c:v>10044</c:v>
                </c:pt>
                <c:pt idx="5">
                  <c:v>7650</c:v>
                </c:pt>
                <c:pt idx="6">
                  <c:v>3916</c:v>
                </c:pt>
                <c:pt idx="7">
                  <c:v>1857</c:v>
                </c:pt>
                <c:pt idx="8">
                  <c:v>23285</c:v>
                </c:pt>
                <c:pt idx="9">
                  <c:v>13636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CF-45E0-B324-F33AC8E2ACC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598549264"/>
        <c:axId val="598548936"/>
      </c:barChart>
      <c:lineChart>
        <c:grouping val="stacked"/>
        <c:varyColors val="0"/>
        <c:ser>
          <c:idx val="0"/>
          <c:order val="1"/>
          <c:tx>
            <c:strRef>
              <c:f>'Subsidio jóvenes'!$K$17</c:f>
              <c:strCache>
                <c:ptCount val="1"/>
                <c:pt idx="0">
                  <c:v>Monto promedio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'Subsidio jóvenes'!$I$18:$I$27</c:f>
              <c:numCache>
                <c:formatCode>@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'Subsidio jóvenes'!$K$18:$K$27</c:f>
              <c:numCache>
                <c:formatCode>"$"\ #,##0</c:formatCode>
                <c:ptCount val="10"/>
                <c:pt idx="0">
                  <c:v>6333.0275824167666</c:v>
                </c:pt>
                <c:pt idx="1">
                  <c:v>6146.2090919769762</c:v>
                </c:pt>
                <c:pt idx="2">
                  <c:v>6262.4107226544193</c:v>
                </c:pt>
                <c:pt idx="3">
                  <c:v>6802.1168976446461</c:v>
                </c:pt>
                <c:pt idx="4">
                  <c:v>7403.1425726802072</c:v>
                </c:pt>
                <c:pt idx="5">
                  <c:v>7783.3228758169935</c:v>
                </c:pt>
                <c:pt idx="6">
                  <c:v>7929.5886108273753</c:v>
                </c:pt>
                <c:pt idx="7">
                  <c:v>8965.1066235864291</c:v>
                </c:pt>
                <c:pt idx="8">
                  <c:v>9044.4775606613694</c:v>
                </c:pt>
                <c:pt idx="9">
                  <c:v>9885.6842182458204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CF-45E0-B324-F33AC8E2AC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71678384"/>
        <c:axId val="571679040"/>
      </c:lineChart>
      <c:catAx>
        <c:axId val="571678384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71679040"/>
        <c:crosses val="autoZero"/>
        <c:auto val="1"/>
        <c:lblAlgn val="ctr"/>
        <c:lblOffset val="100"/>
        <c:noMultiLvlLbl val="0"/>
      </c:catAx>
      <c:valAx>
        <c:axId val="57167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71678384"/>
        <c:crosses val="autoZero"/>
        <c:crossBetween val="between"/>
      </c:valAx>
      <c:valAx>
        <c:axId val="598548936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98549264"/>
        <c:crosses val="max"/>
        <c:crossBetween val="between"/>
      </c:valAx>
      <c:catAx>
        <c:axId val="598549264"/>
        <c:scaling>
          <c:orientation val="minMax"/>
        </c:scaling>
        <c:delete val="1"/>
        <c:axPos val="b"/>
        <c:numFmt formatCode="@" sourceLinked="1"/>
        <c:majorTickMark val="out"/>
        <c:minorTickMark val="none"/>
        <c:tickLblPos val="nextTo"/>
        <c:crossAx val="5985489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CL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'Subsidio jóvenes'!$J$31</c:f>
              <c:strCache>
                <c:ptCount val="1"/>
                <c:pt idx="0">
                  <c:v>Número</c:v>
                </c:pt>
              </c:strCache>
            </c:strRef>
          </c:tx>
          <c:spPr>
            <a:solidFill>
              <a:srgbClr val="FFCE33"/>
            </a:solidFill>
            <a:ln>
              <a:solidFill>
                <a:srgbClr val="FFCE33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'Subsidio jóvenes'!$I$32:$I$39</c:f>
              <c:numCache>
                <c:formatCode>@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'Subsidio jóvenes'!$J$32:$J$39</c:f>
              <c:numCache>
                <c:formatCode>#,##0</c:formatCode>
                <c:ptCount val="8"/>
                <c:pt idx="0">
                  <c:v>40946</c:v>
                </c:pt>
                <c:pt idx="1">
                  <c:v>279361</c:v>
                </c:pt>
                <c:pt idx="2">
                  <c:v>292848</c:v>
                </c:pt>
                <c:pt idx="3">
                  <c:v>258571</c:v>
                </c:pt>
                <c:pt idx="4">
                  <c:v>264821</c:v>
                </c:pt>
                <c:pt idx="5">
                  <c:v>102121</c:v>
                </c:pt>
                <c:pt idx="6">
                  <c:v>403177</c:v>
                </c:pt>
                <c:pt idx="7">
                  <c:v>250715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7D-4026-B281-A9049EC8AE1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598549264"/>
        <c:axId val="598548936"/>
      </c:barChart>
      <c:lineChart>
        <c:grouping val="stacked"/>
        <c:varyColors val="0"/>
        <c:ser>
          <c:idx val="0"/>
          <c:order val="1"/>
          <c:tx>
            <c:strRef>
              <c:f>'Subsidio jóvenes'!$K$31</c:f>
              <c:strCache>
                <c:ptCount val="1"/>
                <c:pt idx="0">
                  <c:v>Monto promedio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7D-4026-B281-A9049EC8AE18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7D-4026-B281-A9049EC8AE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'Subsidio jóvenes'!$I$32:$I$39</c:f>
              <c:numCache>
                <c:formatCode>@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'Subsidio jóvenes'!$K$32:$K$39</c:f>
              <c:numCache>
                <c:formatCode>"$"\ #,##0</c:formatCode>
                <c:ptCount val="8"/>
                <c:pt idx="0">
                  <c:v>6880.519635617643</c:v>
                </c:pt>
                <c:pt idx="1">
                  <c:v>6966.2960076746576</c:v>
                </c:pt>
                <c:pt idx="2">
                  <c:v>7329.8994734469761</c:v>
                </c:pt>
                <c:pt idx="3">
                  <c:v>7767.8568555638494</c:v>
                </c:pt>
                <c:pt idx="4">
                  <c:v>8268.3748078891022</c:v>
                </c:pt>
                <c:pt idx="5">
                  <c:v>9414.6383114148903</c:v>
                </c:pt>
                <c:pt idx="6">
                  <c:v>9228.0391490586026</c:v>
                </c:pt>
                <c:pt idx="7">
                  <c:v>9985.6079612308804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17D-4026-B281-A9049EC8AE1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71678384"/>
        <c:axId val="571679040"/>
      </c:lineChart>
      <c:catAx>
        <c:axId val="571678384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71679040"/>
        <c:crosses val="autoZero"/>
        <c:auto val="1"/>
        <c:lblAlgn val="ctr"/>
        <c:lblOffset val="100"/>
        <c:noMultiLvlLbl val="0"/>
      </c:catAx>
      <c:valAx>
        <c:axId val="57167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71678384"/>
        <c:crosses val="autoZero"/>
        <c:crossBetween val="between"/>
      </c:valAx>
      <c:valAx>
        <c:axId val="598548936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98549264"/>
        <c:crosses val="max"/>
        <c:crossBetween val="between"/>
      </c:valAx>
      <c:catAx>
        <c:axId val="598549264"/>
        <c:scaling>
          <c:orientation val="minMax"/>
        </c:scaling>
        <c:delete val="1"/>
        <c:axPos val="b"/>
        <c:numFmt formatCode="@" sourceLinked="1"/>
        <c:majorTickMark val="out"/>
        <c:minorTickMark val="none"/>
        <c:tickLblPos val="nextTo"/>
        <c:crossAx val="5985489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CL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'APV1'!$C$18</c:f>
              <c:strCache>
                <c:ptCount val="1"/>
                <c:pt idx="0">
                  <c:v>Fondo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'APV1'!$B$19:$B$25</c:f>
              <c:strCache>
                <c:ptCount val="7"/>
                <c:pt idx="0">
                  <c:v>Hasta 20</c:v>
                </c:pt>
                <c:pt idx="1">
                  <c:v>+ 20 - 30</c:v>
                </c:pt>
                <c:pt idx="2">
                  <c:v>+ 30 - 40</c:v>
                </c:pt>
                <c:pt idx="3">
                  <c:v>+ 40 - 50</c:v>
                </c:pt>
                <c:pt idx="4">
                  <c:v>+ 50 - 60</c:v>
                </c:pt>
                <c:pt idx="5">
                  <c:v>+ 60 - 70</c:v>
                </c:pt>
                <c:pt idx="6">
                  <c:v>Más de 70</c:v>
                </c:pt>
              </c:strCache>
            </c:strRef>
          </c:cat>
          <c:val>
            <c:numRef>
              <c:f>'APV1'!$C$19:$C$25</c:f>
              <c:numCache>
                <c:formatCode>0%</c:formatCode>
                <c:ptCount val="7"/>
                <c:pt idx="0">
                  <c:v>0.20823529411764705</c:v>
                </c:pt>
                <c:pt idx="1">
                  <c:v>0.2482602470615656</c:v>
                </c:pt>
                <c:pt idx="2">
                  <c:v>0.33873041307223639</c:v>
                </c:pt>
                <c:pt idx="3">
                  <c:v>0.32379659112193293</c:v>
                </c:pt>
                <c:pt idx="4">
                  <c:v>0.22514729354272991</c:v>
                </c:pt>
                <c:pt idx="5">
                  <c:v>0.14269840591478269</c:v>
                </c:pt>
                <c:pt idx="6">
                  <c:v>9.1502675251655022E-2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CD-4D3E-BB69-EB6FDB7C735A}"/>
            </c:ext>
          </c:extLst>
        </c:ser>
        <c:ser>
          <c:idx val="1"/>
          <c:order val="1"/>
          <c:tx>
            <c:strRef>
              <c:f>'APV1'!$D$18</c:f>
              <c:strCache>
                <c:ptCount val="1"/>
                <c:pt idx="0">
                  <c:v>Fondo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'APV1'!$B$19:$B$25</c:f>
              <c:strCache>
                <c:ptCount val="7"/>
                <c:pt idx="0">
                  <c:v>Hasta 20</c:v>
                </c:pt>
                <c:pt idx="1">
                  <c:v>+ 20 - 30</c:v>
                </c:pt>
                <c:pt idx="2">
                  <c:v>+ 30 - 40</c:v>
                </c:pt>
                <c:pt idx="3">
                  <c:v>+ 40 - 50</c:v>
                </c:pt>
                <c:pt idx="4">
                  <c:v>+ 50 - 60</c:v>
                </c:pt>
                <c:pt idx="5">
                  <c:v>+ 60 - 70</c:v>
                </c:pt>
                <c:pt idx="6">
                  <c:v>Más de 70</c:v>
                </c:pt>
              </c:strCache>
            </c:strRef>
          </c:cat>
          <c:val>
            <c:numRef>
              <c:f>'APV1'!$D$19:$D$25</c:f>
              <c:numCache>
                <c:formatCode>0%</c:formatCode>
                <c:ptCount val="7"/>
                <c:pt idx="0">
                  <c:v>0.14470588235294118</c:v>
                </c:pt>
                <c:pt idx="1">
                  <c:v>0.15542902806912395</c:v>
                </c:pt>
                <c:pt idx="2">
                  <c:v>0.16318868662778782</c:v>
                </c:pt>
                <c:pt idx="3">
                  <c:v>0.11619898176369425</c:v>
                </c:pt>
                <c:pt idx="4">
                  <c:v>7.5095075765039709E-2</c:v>
                </c:pt>
                <c:pt idx="5">
                  <c:v>7.0109833753579209E-2</c:v>
                </c:pt>
                <c:pt idx="6">
                  <c:v>5.2462138387594087E-2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CD-4D3E-BB69-EB6FDB7C735A}"/>
            </c:ext>
          </c:extLst>
        </c:ser>
        <c:ser>
          <c:idx val="2"/>
          <c:order val="2"/>
          <c:tx>
            <c:strRef>
              <c:f>'APV1'!$E$18</c:f>
              <c:strCache>
                <c:ptCount val="1"/>
                <c:pt idx="0">
                  <c:v>Fondo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'APV1'!$B$19:$B$25</c:f>
              <c:strCache>
                <c:ptCount val="7"/>
                <c:pt idx="0">
                  <c:v>Hasta 20</c:v>
                </c:pt>
                <c:pt idx="1">
                  <c:v>+ 20 - 30</c:v>
                </c:pt>
                <c:pt idx="2">
                  <c:v>+ 30 - 40</c:v>
                </c:pt>
                <c:pt idx="3">
                  <c:v>+ 40 - 50</c:v>
                </c:pt>
                <c:pt idx="4">
                  <c:v>+ 50 - 60</c:v>
                </c:pt>
                <c:pt idx="5">
                  <c:v>+ 60 - 70</c:v>
                </c:pt>
                <c:pt idx="6">
                  <c:v>Más de 70</c:v>
                </c:pt>
              </c:strCache>
            </c:strRef>
          </c:cat>
          <c:val>
            <c:numRef>
              <c:f>'APV1'!$E$19:$E$25</c:f>
              <c:numCache>
                <c:formatCode>0%</c:formatCode>
                <c:ptCount val="7"/>
                <c:pt idx="0">
                  <c:v>0.21411764705882352</c:v>
                </c:pt>
                <c:pt idx="1">
                  <c:v>0.19618419738287884</c:v>
                </c:pt>
                <c:pt idx="2">
                  <c:v>0.19351232509176278</c:v>
                </c:pt>
                <c:pt idx="3">
                  <c:v>0.28868191183231451</c:v>
                </c:pt>
                <c:pt idx="4">
                  <c:v>0.36860824843839285</c:v>
                </c:pt>
                <c:pt idx="5">
                  <c:v>0.29873071498782</c:v>
                </c:pt>
                <c:pt idx="6">
                  <c:v>0.19769656298177202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CD-4D3E-BB69-EB6FDB7C735A}"/>
            </c:ext>
          </c:extLst>
        </c:ser>
        <c:ser>
          <c:idx val="3"/>
          <c:order val="3"/>
          <c:tx>
            <c:strRef>
              <c:f>'APV1'!$F$18</c:f>
              <c:strCache>
                <c:ptCount val="1"/>
                <c:pt idx="0">
                  <c:v>Fondo 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'APV1'!$B$19:$B$25</c:f>
              <c:strCache>
                <c:ptCount val="7"/>
                <c:pt idx="0">
                  <c:v>Hasta 20</c:v>
                </c:pt>
                <c:pt idx="1">
                  <c:v>+ 20 - 30</c:v>
                </c:pt>
                <c:pt idx="2">
                  <c:v>+ 30 - 40</c:v>
                </c:pt>
                <c:pt idx="3">
                  <c:v>+ 40 - 50</c:v>
                </c:pt>
                <c:pt idx="4">
                  <c:v>+ 50 - 60</c:v>
                </c:pt>
                <c:pt idx="5">
                  <c:v>+ 60 - 70</c:v>
                </c:pt>
                <c:pt idx="6">
                  <c:v>Más de 70</c:v>
                </c:pt>
              </c:strCache>
            </c:strRef>
          </c:cat>
          <c:val>
            <c:numRef>
              <c:f>'APV1'!$F$19:$F$25</c:f>
              <c:numCache>
                <c:formatCode>0%</c:formatCode>
                <c:ptCount val="7"/>
                <c:pt idx="0">
                  <c:v>6.7058823529411768E-2</c:v>
                </c:pt>
                <c:pt idx="1">
                  <c:v>4.37685212932441E-2</c:v>
                </c:pt>
                <c:pt idx="2">
                  <c:v>3.0593802984852154E-2</c:v>
                </c:pt>
                <c:pt idx="3">
                  <c:v>3.0781215413168962E-2</c:v>
                </c:pt>
                <c:pt idx="4">
                  <c:v>0.10518926481309976</c:v>
                </c:pt>
                <c:pt idx="5">
                  <c:v>0.23637762297534082</c:v>
                </c:pt>
                <c:pt idx="6">
                  <c:v>0.50317402738732198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CD-4D3E-BB69-EB6FDB7C735A}"/>
            </c:ext>
          </c:extLst>
        </c:ser>
        <c:ser>
          <c:idx val="4"/>
          <c:order val="4"/>
          <c:tx>
            <c:strRef>
              <c:f>'APV1'!$G$18</c:f>
              <c:strCache>
                <c:ptCount val="1"/>
                <c:pt idx="0">
                  <c:v>Fondo 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'APV1'!$B$19:$B$25</c:f>
              <c:strCache>
                <c:ptCount val="7"/>
                <c:pt idx="0">
                  <c:v>Hasta 20</c:v>
                </c:pt>
                <c:pt idx="1">
                  <c:v>+ 20 - 30</c:v>
                </c:pt>
                <c:pt idx="2">
                  <c:v>+ 30 - 40</c:v>
                </c:pt>
                <c:pt idx="3">
                  <c:v>+ 40 - 50</c:v>
                </c:pt>
                <c:pt idx="4">
                  <c:v>+ 50 - 60</c:v>
                </c:pt>
                <c:pt idx="5">
                  <c:v>+ 60 - 70</c:v>
                </c:pt>
                <c:pt idx="6">
                  <c:v>Más de 70</c:v>
                </c:pt>
              </c:strCache>
            </c:strRef>
          </c:cat>
          <c:val>
            <c:numRef>
              <c:f>'APV1'!$G$19:$G$25</c:f>
              <c:numCache>
                <c:formatCode>0%</c:formatCode>
                <c:ptCount val="7"/>
                <c:pt idx="0">
                  <c:v>0.36588235294117649</c:v>
                </c:pt>
                <c:pt idx="1">
                  <c:v>0.35635800619318747</c:v>
                </c:pt>
                <c:pt idx="2">
                  <c:v>0.27397477222336086</c:v>
                </c:pt>
                <c:pt idx="3">
                  <c:v>0.24054129986888931</c:v>
                </c:pt>
                <c:pt idx="4">
                  <c:v>0.22596011744073774</c:v>
                </c:pt>
                <c:pt idx="5">
                  <c:v>0.25208342236847731</c:v>
                </c:pt>
                <c:pt idx="6">
                  <c:v>0.15516459599165683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CD-4D3E-BB69-EB6FDB7C735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83154320"/>
        <c:axId val="583153008"/>
      </c:barChart>
      <c:catAx>
        <c:axId val="58315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83153008"/>
        <c:crosses val="autoZero"/>
        <c:auto val="1"/>
        <c:lblAlgn val="ctr"/>
        <c:lblOffset val="100"/>
        <c:noMultiLvlLbl val="0"/>
      </c:catAx>
      <c:valAx>
        <c:axId val="583153008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583154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000"/>
      </a:pPr>
      <a:endParaRPr lang="es-CL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'APV1'!$H$31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  <c:invertIfNegative val="0"/>
          <c:dLbls>
            <c:dLbl>
              <c:idx val="0"/>
              <c:numFmt formatCode="&quot;$&quot;\ 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3C-49A7-9971-C9E8675538D3}"/>
                </c:ext>
              </c:extLst>
            </c:dLbl>
            <c:dLbl>
              <c:idx val="1"/>
              <c:numFmt formatCode="&quot;$&quot;\ 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3C-49A7-9971-C9E8675538D3}"/>
                </c:ext>
              </c:extLst>
            </c:dLbl>
            <c:dLbl>
              <c:idx val="2"/>
              <c:numFmt formatCode="&quot;$&quot;\ 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3C-49A7-9971-C9E8675538D3}"/>
                </c:ext>
              </c:extLst>
            </c:dLbl>
            <c:numFmt formatCode="&quot;$&quot;\ 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'APV1'!$B$32:$B$38</c:f>
              <c:strCache>
                <c:ptCount val="7"/>
                <c:pt idx="0">
                  <c:v>Hasta 20</c:v>
                </c:pt>
                <c:pt idx="1">
                  <c:v>+ 20 - 30</c:v>
                </c:pt>
                <c:pt idx="2">
                  <c:v>+ 30 - 40</c:v>
                </c:pt>
                <c:pt idx="3">
                  <c:v>+ 40 - 50</c:v>
                </c:pt>
                <c:pt idx="4">
                  <c:v>+ 50 - 60</c:v>
                </c:pt>
                <c:pt idx="5">
                  <c:v>+ 60 - 70</c:v>
                </c:pt>
                <c:pt idx="6">
                  <c:v>Más de 70</c:v>
                </c:pt>
              </c:strCache>
            </c:strRef>
          </c:cat>
          <c:val>
            <c:numRef>
              <c:f>'APV1'!$H$32:$H$38</c:f>
              <c:numCache>
                <c:formatCode>#,##0</c:formatCode>
                <c:ptCount val="7"/>
                <c:pt idx="0">
                  <c:v>391113.17185697809</c:v>
                </c:pt>
                <c:pt idx="1">
                  <c:v>262506.40961608896</c:v>
                </c:pt>
                <c:pt idx="2">
                  <c:v>629305.9100817946</c:v>
                </c:pt>
                <c:pt idx="3">
                  <c:v>1728131.4640126685</c:v>
                </c:pt>
                <c:pt idx="4">
                  <c:v>2848824.4694476738</c:v>
                </c:pt>
                <c:pt idx="5">
                  <c:v>7775914.5796828922</c:v>
                </c:pt>
                <c:pt idx="6">
                  <c:v>10604765.89280856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3C-49A7-9971-C9E8675538D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36580096"/>
        <c:axId val="536577472"/>
      </c:barChart>
      <c:catAx>
        <c:axId val="536580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36577472"/>
        <c:crosses val="autoZero"/>
        <c:auto val="1"/>
        <c:lblAlgn val="ctr"/>
        <c:lblOffset val="100"/>
        <c:noMultiLvlLbl val="0"/>
      </c:catAx>
      <c:valAx>
        <c:axId val="53657747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3658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'APV1'!$C$44</c:f>
              <c:strCache>
                <c:ptCount val="1"/>
                <c:pt idx="0">
                  <c:v>Fondo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'APV1'!$B$46:$B$47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'APV1'!$C$46:$C$47</c:f>
              <c:numCache>
                <c:formatCode>0%</c:formatCode>
                <c:ptCount val="2"/>
                <c:pt idx="0">
                  <c:v>0.29932907744938109</c:v>
                </c:pt>
                <c:pt idx="1">
                  <c:v>0.23965644235480407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BE-49E3-B9C6-A30C336D4871}"/>
            </c:ext>
          </c:extLst>
        </c:ser>
        <c:ser>
          <c:idx val="1"/>
          <c:order val="1"/>
          <c:tx>
            <c:strRef>
              <c:f>'APV1'!$D$44</c:f>
              <c:strCache>
                <c:ptCount val="1"/>
                <c:pt idx="0">
                  <c:v>Fondo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'APV1'!$B$46:$B$47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'APV1'!$D$46:$D$47</c:f>
              <c:numCache>
                <c:formatCode>0%</c:formatCode>
                <c:ptCount val="2"/>
                <c:pt idx="0">
                  <c:v>0.10981807594654884</c:v>
                </c:pt>
                <c:pt idx="1">
                  <c:v>0.11997910359619322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BE-49E3-B9C6-A30C336D4871}"/>
            </c:ext>
          </c:extLst>
        </c:ser>
        <c:ser>
          <c:idx val="2"/>
          <c:order val="2"/>
          <c:tx>
            <c:strRef>
              <c:f>'APV1'!$E$44</c:f>
              <c:strCache>
                <c:ptCount val="1"/>
                <c:pt idx="0">
                  <c:v>Fondo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'APV1'!$B$46:$B$47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'APV1'!$E$46:$E$47</c:f>
              <c:numCache>
                <c:formatCode>0%</c:formatCode>
                <c:ptCount val="2"/>
                <c:pt idx="0">
                  <c:v>0.26792801818812378</c:v>
                </c:pt>
                <c:pt idx="1">
                  <c:v>0.27848351812373656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BE-49E3-B9C6-A30C336D4871}"/>
            </c:ext>
          </c:extLst>
        </c:ser>
        <c:ser>
          <c:idx val="3"/>
          <c:order val="3"/>
          <c:tx>
            <c:strRef>
              <c:f>'APV1'!$F$44</c:f>
              <c:strCache>
                <c:ptCount val="1"/>
                <c:pt idx="0">
                  <c:v>Fondo 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'APV1'!$B$46:$B$47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'APV1'!$F$46:$F$47</c:f>
              <c:numCache>
                <c:formatCode>0%</c:formatCode>
                <c:ptCount val="2"/>
                <c:pt idx="0">
                  <c:v>7.2525571697087246E-2</c:v>
                </c:pt>
                <c:pt idx="1">
                  <c:v>9.0023265095542634E-2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BE-49E3-B9C6-A30C336D4871}"/>
            </c:ext>
          </c:extLst>
        </c:ser>
        <c:ser>
          <c:idx val="4"/>
          <c:order val="4"/>
          <c:tx>
            <c:strRef>
              <c:f>'APV1'!$G$44</c:f>
              <c:strCache>
                <c:ptCount val="1"/>
                <c:pt idx="0">
                  <c:v>Fondo 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'APV1'!$B$46:$B$47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'APV1'!$G$46:$G$47</c:f>
              <c:numCache>
                <c:formatCode>0%</c:formatCode>
                <c:ptCount val="2"/>
                <c:pt idx="0">
                  <c:v>0.25039925671885904</c:v>
                </c:pt>
                <c:pt idx="1">
                  <c:v>0.27185767082972351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BE-49E3-B9C6-A30C336D487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83154320"/>
        <c:axId val="583153008"/>
      </c:barChart>
      <c:catAx>
        <c:axId val="58315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83153008"/>
        <c:crosses val="autoZero"/>
        <c:auto val="1"/>
        <c:lblAlgn val="ctr"/>
        <c:lblOffset val="100"/>
        <c:noMultiLvlLbl val="0"/>
      </c:catAx>
      <c:valAx>
        <c:axId val="583153008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58315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000"/>
      </a:pPr>
      <a:endParaRPr lang="es-CL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'APV1'!$C$44</c:f>
              <c:strCache>
                <c:ptCount val="1"/>
                <c:pt idx="0">
                  <c:v>Fondo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'APV1'!$B$49:$B$50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'APV1'!$C$49:$C$50</c:f>
              <c:numCache>
                <c:formatCode>0%</c:formatCode>
                <c:ptCount val="2"/>
                <c:pt idx="0">
                  <c:v>0.22055865184843187</c:v>
                </c:pt>
                <c:pt idx="1">
                  <c:v>0.19389867942759859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AA-46B6-9634-EDDED52B6DF7}"/>
            </c:ext>
          </c:extLst>
        </c:ser>
        <c:ser>
          <c:idx val="1"/>
          <c:order val="1"/>
          <c:tx>
            <c:strRef>
              <c:f>'APV1'!$D$44</c:f>
              <c:strCache>
                <c:ptCount val="1"/>
                <c:pt idx="0">
                  <c:v>Fondo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'APV1'!$B$49:$B$50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'APV1'!$D$49:$D$50</c:f>
              <c:numCache>
                <c:formatCode>0%</c:formatCode>
                <c:ptCount val="2"/>
                <c:pt idx="0">
                  <c:v>0.10681660785542328</c:v>
                </c:pt>
                <c:pt idx="1">
                  <c:v>0.13831500483136244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AA-46B6-9634-EDDED52B6DF7}"/>
            </c:ext>
          </c:extLst>
        </c:ser>
        <c:ser>
          <c:idx val="2"/>
          <c:order val="2"/>
          <c:tx>
            <c:strRef>
              <c:f>'APV1'!$E$44</c:f>
              <c:strCache>
                <c:ptCount val="1"/>
                <c:pt idx="0">
                  <c:v>Fondo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'APV1'!$B$49:$B$50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'APV1'!$E$49:$E$50</c:f>
              <c:numCache>
                <c:formatCode>0%</c:formatCode>
                <c:ptCount val="2"/>
                <c:pt idx="0">
                  <c:v>0.33766447910826763</c:v>
                </c:pt>
                <c:pt idx="1">
                  <c:v>0.30837896286752864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AA-46B6-9634-EDDED52B6DF7}"/>
            </c:ext>
          </c:extLst>
        </c:ser>
        <c:ser>
          <c:idx val="3"/>
          <c:order val="3"/>
          <c:tx>
            <c:strRef>
              <c:f>'APV1'!$F$44</c:f>
              <c:strCache>
                <c:ptCount val="1"/>
                <c:pt idx="0">
                  <c:v>Fondo 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'APV1'!$B$49:$B$50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'APV1'!$F$49:$F$50</c:f>
              <c:numCache>
                <c:formatCode>0%</c:formatCode>
                <c:ptCount val="2"/>
                <c:pt idx="0">
                  <c:v>0.16660620650990998</c:v>
                </c:pt>
                <c:pt idx="1">
                  <c:v>0.18782496664059264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AA-46B6-9634-EDDED52B6DF7}"/>
            </c:ext>
          </c:extLst>
        </c:ser>
        <c:ser>
          <c:idx val="4"/>
          <c:order val="4"/>
          <c:tx>
            <c:strRef>
              <c:f>'APV1'!$G$44</c:f>
              <c:strCache>
                <c:ptCount val="1"/>
                <c:pt idx="0">
                  <c:v>Fondo 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'APV1'!$B$49:$B$50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'APV1'!$G$49:$G$50</c:f>
              <c:numCache>
                <c:formatCode>0%</c:formatCode>
                <c:ptCount val="2"/>
                <c:pt idx="0">
                  <c:v>0.16835405467796721</c:v>
                </c:pt>
                <c:pt idx="1">
                  <c:v>0.17158238623291769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AA-46B6-9634-EDDED52B6DF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83154320"/>
        <c:axId val="583153008"/>
      </c:barChart>
      <c:catAx>
        <c:axId val="58315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83153008"/>
        <c:crosses val="autoZero"/>
        <c:auto val="1"/>
        <c:lblAlgn val="ctr"/>
        <c:lblOffset val="100"/>
        <c:noMultiLvlLbl val="0"/>
      </c:catAx>
      <c:valAx>
        <c:axId val="583153008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58315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000"/>
      </a:pPr>
      <a:endParaRPr lang="es-CL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'APV1'!$C$44</c:f>
              <c:strCache>
                <c:ptCount val="1"/>
                <c:pt idx="0">
                  <c:v>Fondo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'APV1'!$B$52:$B$53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'APV1'!$C$52:$C$53</c:f>
              <c:numCache>
                <c:formatCode>0%</c:formatCode>
                <c:ptCount val="2"/>
                <c:pt idx="0">
                  <c:v>0.27442528735632182</c:v>
                </c:pt>
                <c:pt idx="1">
                  <c:v>0.16108597285067874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A-4DBA-8BCF-3974D041D0EE}"/>
            </c:ext>
          </c:extLst>
        </c:ser>
        <c:ser>
          <c:idx val="1"/>
          <c:order val="1"/>
          <c:tx>
            <c:strRef>
              <c:f>'APV1'!$D$44</c:f>
              <c:strCache>
                <c:ptCount val="1"/>
                <c:pt idx="0">
                  <c:v>Fondo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'APV1'!$B$52:$B$53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'APV1'!$D$52:$D$53</c:f>
              <c:numCache>
                <c:formatCode>0%</c:formatCode>
                <c:ptCount val="2"/>
                <c:pt idx="0">
                  <c:v>0.14080459770114942</c:v>
                </c:pt>
                <c:pt idx="1">
                  <c:v>0.12307692307692308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A-4DBA-8BCF-3974D041D0EE}"/>
            </c:ext>
          </c:extLst>
        </c:ser>
        <c:ser>
          <c:idx val="2"/>
          <c:order val="2"/>
          <c:tx>
            <c:strRef>
              <c:f>'APV1'!$E$44</c:f>
              <c:strCache>
                <c:ptCount val="1"/>
                <c:pt idx="0">
                  <c:v>Fondo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'APV1'!$B$52:$B$53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'APV1'!$E$52:$E$53</c:f>
              <c:numCache>
                <c:formatCode>0%</c:formatCode>
                <c:ptCount val="2"/>
                <c:pt idx="0">
                  <c:v>0.2988505747126437</c:v>
                </c:pt>
                <c:pt idx="1">
                  <c:v>0.31131221719457014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FA-4DBA-8BCF-3974D041D0EE}"/>
            </c:ext>
          </c:extLst>
        </c:ser>
        <c:ser>
          <c:idx val="3"/>
          <c:order val="3"/>
          <c:tx>
            <c:strRef>
              <c:f>'APV1'!$F$44</c:f>
              <c:strCache>
                <c:ptCount val="1"/>
                <c:pt idx="0">
                  <c:v>Fondo 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'APV1'!$B$52:$B$53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'APV1'!$F$52:$F$53</c:f>
              <c:numCache>
                <c:formatCode>0%</c:formatCode>
                <c:ptCount val="2"/>
                <c:pt idx="0">
                  <c:v>9.0517241379310345E-2</c:v>
                </c:pt>
                <c:pt idx="1">
                  <c:v>0.21719457013574661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FA-4DBA-8BCF-3974D041D0EE}"/>
            </c:ext>
          </c:extLst>
        </c:ser>
        <c:ser>
          <c:idx val="4"/>
          <c:order val="4"/>
          <c:tx>
            <c:strRef>
              <c:f>'APV1'!$G$44</c:f>
              <c:strCache>
                <c:ptCount val="1"/>
                <c:pt idx="0">
                  <c:v>Fondo 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'APV1'!$B$52:$B$53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'APV1'!$G$52:$G$53</c:f>
              <c:numCache>
                <c:formatCode>0%</c:formatCode>
                <c:ptCount val="2"/>
                <c:pt idx="0">
                  <c:v>0.19540229885057472</c:v>
                </c:pt>
                <c:pt idx="1">
                  <c:v>0.18733031674208145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FA-4DBA-8BCF-3974D041D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83154320"/>
        <c:axId val="583153008"/>
      </c:barChart>
      <c:catAx>
        <c:axId val="58315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83153008"/>
        <c:crosses val="autoZero"/>
        <c:auto val="1"/>
        <c:lblAlgn val="ctr"/>
        <c:lblOffset val="100"/>
        <c:noMultiLvlLbl val="0"/>
      </c:catAx>
      <c:valAx>
        <c:axId val="583153008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583154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000"/>
      </a:pPr>
      <a:endParaRPr lang="es-CL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'APV1'!$H$61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71-432D-83F6-2E8A6F97C64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71-432D-83F6-2E8A6F97C64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6271-432D-83F6-2E8A6F97C64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6271-432D-83F6-2E8A6F97C6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 w="9525" cap="flat" cmpd="sng" algn="ctr">
                <a:solidFill>
                  <a:schemeClr val="accent5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6271-432D-83F6-2E8A6F97C64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Hombres dependientes</a:t>
                    </a:r>
                    <a:endParaRPr lang="en-US" baseline="0"/>
                  </a:p>
                  <a:p>
                    <a:fld id="{72F2E59F-C885-4A79-A9C4-34B4F52A0D05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271-432D-83F6-2E8A6F97C64C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>
                        <a:solidFill>
                          <a:schemeClr val="bg1"/>
                        </a:solidFill>
                      </a:rPr>
                      <a:t>Mujeres dependientes</a:t>
                    </a:r>
                    <a:endParaRPr lang="en-US" b="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200" b="0">
                        <a:solidFill>
                          <a:schemeClr val="bg1"/>
                        </a:solidFill>
                      </a:defRPr>
                    </a:pPr>
                    <a:fld id="{82BEAE78-EBED-44F2-BB68-EBEBB9E3A046}" type="VALUE">
                      <a:rPr lang="en-US" b="0">
                        <a:solidFill>
                          <a:schemeClr val="bg1"/>
                        </a:solidFill>
                      </a:rPr>
                      <a:pPr>
                        <a:defRPr sz="1200" b="0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es-CL"/>
                  </a:p>
                </c:rich>
              </c:tx>
              <c:numFmt formatCode="&quot;$&quot;\ 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271-432D-83F6-2E8A6F97C64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Hombres independientes</a:t>
                    </a:r>
                    <a:endParaRPr lang="en-US" baseline="0"/>
                  </a:p>
                  <a:p>
                    <a:fld id="{026087EC-128F-47A2-88EC-8952DE8600E5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271-432D-83F6-2E8A6F97C64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Mujeres independientes</a:t>
                    </a:r>
                    <a:endParaRPr lang="en-US" baseline="0"/>
                  </a:p>
                  <a:p>
                    <a:fld id="{72ADF769-8A6E-40F4-8D93-D58D89947583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271-432D-83F6-2E8A6F97C64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Hombres afiliados</a:t>
                    </a:r>
                    <a:r>
                      <a:rPr lang="en-US" baseline="0"/>
                      <a:t> voluntarios</a:t>
                    </a:r>
                  </a:p>
                  <a:p>
                    <a:fld id="{EDB36FD4-E550-4FE7-9446-2ED30590A46A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271-432D-83F6-2E8A6F97C64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Mujeres afiliadas voluntarias</a:t>
                    </a:r>
                    <a:endParaRPr lang="en-US" baseline="0"/>
                  </a:p>
                  <a:p>
                    <a:fld id="{02F102DC-28F2-42E9-988E-F90793086F7B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271-432D-83F6-2E8A6F97C64C}"/>
                </c:ext>
              </c:extLst>
            </c:dLbl>
            <c:numFmt formatCode="&quot;$&quot;\ 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'APV1'!$A$62:$B$70</c:f>
              <c:multiLvlStrCache>
                <c:ptCount val="6"/>
                <c:lvl>
                  <c:pt idx="0">
                    <c:v>Masculino</c:v>
                  </c:pt>
                  <c:pt idx="1">
                    <c:v>Femenino</c:v>
                  </c:pt>
                  <c:pt idx="2">
                    <c:v>Masculino</c:v>
                  </c:pt>
                  <c:pt idx="3">
                    <c:v>Femenino</c:v>
                  </c:pt>
                  <c:pt idx="4">
                    <c:v>Masculino</c:v>
                  </c:pt>
                  <c:pt idx="5">
                    <c:v>Femenino</c:v>
                  </c:pt>
                </c:lvl>
                <c:lvl>
                  <c:pt idx="0">
                    <c:v>Dependientes</c:v>
                  </c:pt>
                  <c:pt idx="2">
                    <c:v>Independientes</c:v>
                  </c:pt>
                  <c:pt idx="4">
                    <c:v>Voluntarios</c:v>
                  </c:pt>
                </c:lvl>
              </c:multiLvlStrCache>
            </c:multiLvlStrRef>
          </c:cat>
          <c:val>
            <c:numRef>
              <c:f>'APV1'!$H$62:$H$70</c:f>
              <c:numCache>
                <c:formatCode>#,##0</c:formatCode>
                <c:ptCount val="6"/>
                <c:pt idx="0">
                  <c:v>3294811.4116775631</c:v>
                </c:pt>
                <c:pt idx="1">
                  <c:v>1494486.7077456219</c:v>
                </c:pt>
                <c:pt idx="2">
                  <c:v>5571135.8045048313</c:v>
                </c:pt>
                <c:pt idx="3">
                  <c:v>2616157.1803248515</c:v>
                </c:pt>
                <c:pt idx="4">
                  <c:v>6321577.5862068962</c:v>
                </c:pt>
                <c:pt idx="5">
                  <c:v>3621516.742081448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271-432D-83F6-2E8A6F97C64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36580096"/>
        <c:axId val="536577472"/>
      </c:barChart>
      <c:catAx>
        <c:axId val="536580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36577472"/>
        <c:crosses val="autoZero"/>
        <c:auto val="1"/>
        <c:lblAlgn val="ctr"/>
        <c:lblOffset val="100"/>
        <c:noMultiLvlLbl val="0"/>
      </c:catAx>
      <c:valAx>
        <c:axId val="53657747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3658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Hoja4!$B$22</c:f>
              <c:strCache>
                <c:ptCount val="1"/>
                <c:pt idx="0">
                  <c:v>Vejez edad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2C-42B0-B27B-5010C9C4299B}"/>
              </c:ext>
            </c:extLst>
          </c:dPt>
          <c:dPt>
            <c:idx val="1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chemeClr val="accen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9C30-4EB4-9567-3EB0CEE03477}"/>
              </c:ext>
            </c:extLst>
          </c:dPt>
          <c:dPt>
            <c:idx val="2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2C-42B0-B27B-5010C9C4299B}"/>
              </c:ext>
            </c:extLst>
          </c:dPt>
          <c:dPt>
            <c:idx val="3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chemeClr val="accen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9C30-4EB4-9567-3EB0CEE03477}"/>
              </c:ext>
            </c:extLst>
          </c:dPt>
          <c:dPt>
            <c:idx val="4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2C-42B0-B27B-5010C9C4299B}"/>
              </c:ext>
            </c:extLst>
          </c:dPt>
          <c:dPt>
            <c:idx val="5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chemeClr val="accen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9C30-4EB4-9567-3EB0CEE03477}"/>
              </c:ext>
            </c:extLst>
          </c:dPt>
          <c:dPt>
            <c:idx val="6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2C-42B0-B27B-5010C9C4299B}"/>
              </c:ext>
            </c:extLst>
          </c:dPt>
          <c:dPt>
            <c:idx val="7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9C30-4EB4-9567-3EB0CEE03477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2C-42B0-B27B-5010C9C429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Hoja4!$E$19:$L$21</c:f>
              <c:multiLvlStrCache>
                <c:ptCount val="8"/>
                <c:lvl>
                  <c:pt idx="0">
                    <c:v>Número</c:v>
                  </c:pt>
                  <c:pt idx="1">
                    <c:v>Monto promedio</c:v>
                  </c:pt>
                  <c:pt idx="2">
                    <c:v>Número</c:v>
                  </c:pt>
                  <c:pt idx="3">
                    <c:v>Monto promedio</c:v>
                  </c:pt>
                  <c:pt idx="4">
                    <c:v>Número</c:v>
                  </c:pt>
                  <c:pt idx="5">
                    <c:v>Monto promedio</c:v>
                  </c:pt>
                  <c:pt idx="6">
                    <c:v>Número</c:v>
                  </c:pt>
                  <c:pt idx="7">
                    <c:v>Monto promedio</c:v>
                  </c:pt>
                </c:lvl>
                <c:lvl>
                  <c:pt idx="0">
                    <c:v>Retiro programado</c:v>
                  </c:pt>
                  <c:pt idx="2">
                    <c:v>Renta temporal</c:v>
                  </c:pt>
                  <c:pt idx="4">
                    <c:v>Renta vitalicia</c:v>
                  </c:pt>
                  <c:pt idx="6">
                    <c:v>Total</c:v>
                  </c:pt>
                </c:lvl>
              </c:multiLvlStrCache>
            </c:multiLvlStrRef>
          </c:cat>
          <c:val>
            <c:numRef>
              <c:f>Hoja4!$E$22:$L$22</c:f>
              <c:numCache>
                <c:formatCode>"$"\ #,##0</c:formatCode>
                <c:ptCount val="8"/>
                <c:pt idx="0" formatCode="#,##0">
                  <c:v>441604</c:v>
                </c:pt>
                <c:pt idx="1">
                  <c:v>127353.9498</c:v>
                </c:pt>
                <c:pt idx="2" formatCode="#,##0">
                  <c:v>32218</c:v>
                </c:pt>
                <c:pt idx="3">
                  <c:v>566476.98450000002</c:v>
                </c:pt>
                <c:pt idx="4" formatCode="#,##0">
                  <c:v>211655</c:v>
                </c:pt>
                <c:pt idx="5">
                  <c:v>309839.47960000002</c:v>
                </c:pt>
                <c:pt idx="6" formatCode="#,##0">
                  <c:v>685477</c:v>
                </c:pt>
                <c:pt idx="7">
                  <c:v>204262.50390000001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2C-42B0-B27B-5010C9C4299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73742200"/>
        <c:axId val="473741872"/>
      </c:barChart>
      <c:catAx>
        <c:axId val="473742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0070C0"/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73741872"/>
        <c:crosses val="autoZero"/>
        <c:auto val="1"/>
        <c:lblAlgn val="ctr"/>
        <c:lblOffset val="100"/>
        <c:noMultiLvlLbl val="0"/>
      </c:catAx>
      <c:valAx>
        <c:axId val="473741872"/>
        <c:scaling>
          <c:orientation val="minMax"/>
          <c:max val="700000"/>
        </c:scaling>
        <c:delete val="0"/>
        <c:axPos val="b"/>
        <c:majorGridlines>
          <c:spPr>
            <a:ln w="3175" cap="flat" cmpd="sng" algn="ctr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73742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s-C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'Afiliados (age, tipo, reg, sex)'!$AJ$52</c:f>
              <c:strCache>
                <c:ptCount val="1"/>
                <c:pt idx="0">
                  <c:v>2018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B8-4D6C-B39D-3E6053EE0D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B8-4D6C-B39D-3E6053EE0D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B8-4D6C-B39D-3E6053EE0D7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B8-4D6C-B39D-3E6053EE0D79}"/>
                </c:ext>
              </c:extLst>
            </c:dLbl>
            <c:dLbl>
              <c:idx val="1"/>
              <c:layout>
                <c:manualLayout>
                  <c:x val="0"/>
                  <c:y val="-5.1347874979649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B8-4D6C-B39D-3E6053EE0D79}"/>
                </c:ext>
              </c:extLst>
            </c:dLbl>
            <c:dLbl>
              <c:idx val="2"/>
              <c:layout>
                <c:manualLayout>
                  <c:x val="0"/>
                  <c:y val="1.711595832654984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B8-4D6C-B39D-3E6053EE0D7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'Afiliados (age, tipo, reg, sex)'!$B$53:$B$68</c:f>
              <c:strCache>
                <c:ptCount val="3"/>
                <c:pt idx="0">
                  <c:v>DEPENDIENTES</c:v>
                </c:pt>
                <c:pt idx="1">
                  <c:v>INDEPENDIENTES</c:v>
                </c:pt>
                <c:pt idx="2">
                  <c:v>AFILIADOS VOLUNTARIOS</c:v>
                </c:pt>
              </c:strCache>
            </c:strRef>
          </c:cat>
          <c:val>
            <c:numRef>
              <c:f>'Afiliados (age, tipo, reg, sex)'!$AJ$53:$AJ$68</c:f>
              <c:numCache>
                <c:formatCode>#,##0</c:formatCode>
                <c:ptCount val="3"/>
                <c:pt idx="0">
                  <c:v>10174152</c:v>
                </c:pt>
                <c:pt idx="1">
                  <c:v>516406</c:v>
                </c:pt>
                <c:pt idx="2">
                  <c:v>14493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B8-4D6C-B39D-3E6053EE0D7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9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CL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Hoja4!$B$23</c:f>
              <c:strCache>
                <c:ptCount val="1"/>
                <c:pt idx="0">
                  <c:v>Vejez anticipada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DA-4107-A531-5C1DEB8F55BB}"/>
              </c:ext>
            </c:extLst>
          </c:dPt>
          <c:dPt>
            <c:idx val="1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AE90-4F1E-AC55-9A1797992EE2}"/>
              </c:ext>
            </c:extLst>
          </c:dPt>
          <c:dPt>
            <c:idx val="2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77DA-4107-A531-5C1DEB8F55BB}"/>
              </c:ext>
            </c:extLst>
          </c:dPt>
          <c:dPt>
            <c:idx val="3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AE90-4F1E-AC55-9A1797992EE2}"/>
              </c:ext>
            </c:extLst>
          </c:dPt>
          <c:dPt>
            <c:idx val="4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7DA-4107-A531-5C1DEB8F55BB}"/>
              </c:ext>
            </c:extLst>
          </c:dPt>
          <c:dPt>
            <c:idx val="5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AE90-4F1E-AC55-9A1797992EE2}"/>
              </c:ext>
            </c:extLst>
          </c:dPt>
          <c:dPt>
            <c:idx val="6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7DA-4107-A531-5C1DEB8F55BB}"/>
              </c:ext>
            </c:extLst>
          </c:dPt>
          <c:dPt>
            <c:idx val="7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AE90-4F1E-AC55-9A1797992EE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DA-4107-A531-5C1DEB8F55B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DA-4107-A531-5C1DEB8F55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Hoja4!$E$19:$L$21</c:f>
              <c:multiLvlStrCache>
                <c:ptCount val="8"/>
                <c:lvl>
                  <c:pt idx="0">
                    <c:v>Número</c:v>
                  </c:pt>
                  <c:pt idx="1">
                    <c:v>Monto promedio</c:v>
                  </c:pt>
                  <c:pt idx="2">
                    <c:v>Número</c:v>
                  </c:pt>
                  <c:pt idx="3">
                    <c:v>Monto promedio</c:v>
                  </c:pt>
                  <c:pt idx="4">
                    <c:v>Número</c:v>
                  </c:pt>
                  <c:pt idx="5">
                    <c:v>Monto promedio</c:v>
                  </c:pt>
                  <c:pt idx="6">
                    <c:v>Número</c:v>
                  </c:pt>
                  <c:pt idx="7">
                    <c:v>Monto promedio</c:v>
                  </c:pt>
                </c:lvl>
                <c:lvl>
                  <c:pt idx="0">
                    <c:v>Retiro programado</c:v>
                  </c:pt>
                  <c:pt idx="2">
                    <c:v>Renta temporal</c:v>
                  </c:pt>
                  <c:pt idx="4">
                    <c:v>Renta vitalicia</c:v>
                  </c:pt>
                  <c:pt idx="6">
                    <c:v>Total</c:v>
                  </c:pt>
                </c:lvl>
              </c:multiLvlStrCache>
            </c:multiLvlStrRef>
          </c:cat>
          <c:val>
            <c:numRef>
              <c:f>Hoja4!$E$23:$L$23</c:f>
              <c:numCache>
                <c:formatCode>"$"\ #,##0</c:formatCode>
                <c:ptCount val="8"/>
                <c:pt idx="0" formatCode="#,##0">
                  <c:v>23018</c:v>
                </c:pt>
                <c:pt idx="1">
                  <c:v>461175.6667</c:v>
                </c:pt>
                <c:pt idx="2" formatCode="#,##0">
                  <c:v>2096</c:v>
                </c:pt>
                <c:pt idx="3">
                  <c:v>848750.67409999995</c:v>
                </c:pt>
                <c:pt idx="4" formatCode="#,##0">
                  <c:v>203414</c:v>
                </c:pt>
                <c:pt idx="5">
                  <c:v>318109.21659999999</c:v>
                </c:pt>
                <c:pt idx="6" formatCode="#,##0">
                  <c:v>228528</c:v>
                </c:pt>
                <c:pt idx="7">
                  <c:v>337405.2696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7DA-4107-A531-5C1DEB8F55B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73742200"/>
        <c:axId val="473741872"/>
      </c:barChart>
      <c:catAx>
        <c:axId val="473742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0070C0"/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73741872"/>
        <c:crosses val="autoZero"/>
        <c:auto val="1"/>
        <c:lblAlgn val="ctr"/>
        <c:lblOffset val="100"/>
        <c:noMultiLvlLbl val="0"/>
      </c:catAx>
      <c:valAx>
        <c:axId val="473741872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73742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s-CL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Hoja4!$B$24</c:f>
              <c:strCache>
                <c:ptCount val="1"/>
                <c:pt idx="0">
                  <c:v>Invalidez definitiva total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FF-4811-A3AF-6074BEA09F59}"/>
              </c:ext>
            </c:extLst>
          </c:dPt>
          <c:dPt>
            <c:idx val="1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0AA6-44E7-86B4-484B32B0E660}"/>
              </c:ext>
            </c:extLst>
          </c:dPt>
          <c:dPt>
            <c:idx val="2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FF-4811-A3AF-6074BEA09F59}"/>
              </c:ext>
            </c:extLst>
          </c:dPt>
          <c:dPt>
            <c:idx val="3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0AA6-44E7-86B4-484B32B0E660}"/>
              </c:ext>
            </c:extLst>
          </c:dPt>
          <c:dPt>
            <c:idx val="4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FF-4811-A3AF-6074BEA09F59}"/>
              </c:ext>
            </c:extLst>
          </c:dPt>
          <c:dPt>
            <c:idx val="5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0AA6-44E7-86B4-484B32B0E660}"/>
              </c:ext>
            </c:extLst>
          </c:dPt>
          <c:dPt>
            <c:idx val="6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A3FF-4811-A3AF-6074BEA09F59}"/>
              </c:ext>
            </c:extLst>
          </c:dPt>
          <c:dPt>
            <c:idx val="7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0AA6-44E7-86B4-484B32B0E660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FF-4811-A3AF-6074BEA09F59}"/>
                </c:ext>
              </c:extLst>
            </c:dLbl>
            <c:dLbl>
              <c:idx val="4"/>
              <c:layout>
                <c:manualLayout>
                  <c:x val="-4.317182539682537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FF-4811-A3AF-6074BEA09F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Hoja4!$E$19:$L$21</c:f>
              <c:multiLvlStrCache>
                <c:ptCount val="8"/>
                <c:lvl>
                  <c:pt idx="0">
                    <c:v>Número</c:v>
                  </c:pt>
                  <c:pt idx="1">
                    <c:v>Monto promedio</c:v>
                  </c:pt>
                  <c:pt idx="2">
                    <c:v>Número</c:v>
                  </c:pt>
                  <c:pt idx="3">
                    <c:v>Monto promedio</c:v>
                  </c:pt>
                  <c:pt idx="4">
                    <c:v>Número</c:v>
                  </c:pt>
                  <c:pt idx="5">
                    <c:v>Monto promedio</c:v>
                  </c:pt>
                  <c:pt idx="6">
                    <c:v>Número</c:v>
                  </c:pt>
                  <c:pt idx="7">
                    <c:v>Monto promedio</c:v>
                  </c:pt>
                </c:lvl>
                <c:lvl>
                  <c:pt idx="0">
                    <c:v>Retiro programado</c:v>
                  </c:pt>
                  <c:pt idx="2">
                    <c:v>Renta temporal</c:v>
                  </c:pt>
                  <c:pt idx="4">
                    <c:v>Renta vitalicia</c:v>
                  </c:pt>
                  <c:pt idx="6">
                    <c:v>Total</c:v>
                  </c:pt>
                </c:lvl>
              </c:multiLvlStrCache>
            </c:multiLvlStrRef>
          </c:cat>
          <c:val>
            <c:numRef>
              <c:f>Hoja4!$E$24:$L$24</c:f>
              <c:numCache>
                <c:formatCode>"$"\ #,##0</c:formatCode>
                <c:ptCount val="8"/>
                <c:pt idx="0" formatCode="#,##0">
                  <c:v>65195</c:v>
                </c:pt>
                <c:pt idx="1">
                  <c:v>124321.7129</c:v>
                </c:pt>
                <c:pt idx="2" formatCode="#,##0">
                  <c:v>6428</c:v>
                </c:pt>
                <c:pt idx="3">
                  <c:v>747032.9090000001</c:v>
                </c:pt>
                <c:pt idx="4" formatCode="#,##0">
                  <c:v>42830</c:v>
                </c:pt>
                <c:pt idx="5">
                  <c:v>360560.53320000001</c:v>
                </c:pt>
                <c:pt idx="6" formatCode="#,##0">
                  <c:v>117775</c:v>
                </c:pt>
                <c:pt idx="7">
                  <c:v>249746.05740000002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FF-4811-A3AF-6074BEA09F5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73742200"/>
        <c:axId val="473741872"/>
      </c:barChart>
      <c:catAx>
        <c:axId val="473742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0070C0"/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73741872"/>
        <c:crosses val="autoZero"/>
        <c:auto val="1"/>
        <c:lblAlgn val="ctr"/>
        <c:lblOffset val="100"/>
        <c:noMultiLvlLbl val="0"/>
      </c:catAx>
      <c:valAx>
        <c:axId val="473741872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73742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s-CL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Hoja4!$B$25</c:f>
              <c:strCache>
                <c:ptCount val="1"/>
                <c:pt idx="0">
                  <c:v>Invalidez definitiva parcial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02-4AA0-A615-64C53CB409F0}"/>
              </c:ext>
            </c:extLst>
          </c:dPt>
          <c:dPt>
            <c:idx val="1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E338-4B7F-9AF0-35A5F6D90D9C}"/>
              </c:ext>
            </c:extLst>
          </c:dPt>
          <c:dPt>
            <c:idx val="2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02-4AA0-A615-64C53CB409F0}"/>
              </c:ext>
            </c:extLst>
          </c:dPt>
          <c:dPt>
            <c:idx val="3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E338-4B7F-9AF0-35A5F6D90D9C}"/>
              </c:ext>
            </c:extLst>
          </c:dPt>
          <c:dPt>
            <c:idx val="4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02-4AA0-A615-64C53CB409F0}"/>
              </c:ext>
            </c:extLst>
          </c:dPt>
          <c:dPt>
            <c:idx val="5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E338-4B7F-9AF0-35A5F6D90D9C}"/>
              </c:ext>
            </c:extLst>
          </c:dPt>
          <c:dPt>
            <c:idx val="6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B02-4AA0-A615-64C53CB409F0}"/>
              </c:ext>
            </c:extLst>
          </c:dPt>
          <c:dPt>
            <c:idx val="7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E338-4B7F-9AF0-35A5F6D90D9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02-4AA0-A615-64C53CB409F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02-4AA0-A615-64C53CB409F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02-4AA0-A615-64C53CB409F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02-4AA0-A615-64C53CB409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Hoja4!$E$19:$L$21</c:f>
              <c:multiLvlStrCache>
                <c:ptCount val="8"/>
                <c:lvl>
                  <c:pt idx="0">
                    <c:v>Número</c:v>
                  </c:pt>
                  <c:pt idx="1">
                    <c:v>Monto promedio</c:v>
                  </c:pt>
                  <c:pt idx="2">
                    <c:v>Número</c:v>
                  </c:pt>
                  <c:pt idx="3">
                    <c:v>Monto promedio</c:v>
                  </c:pt>
                  <c:pt idx="4">
                    <c:v>Número</c:v>
                  </c:pt>
                  <c:pt idx="5">
                    <c:v>Monto promedio</c:v>
                  </c:pt>
                  <c:pt idx="6">
                    <c:v>Número</c:v>
                  </c:pt>
                  <c:pt idx="7">
                    <c:v>Monto promedio</c:v>
                  </c:pt>
                </c:lvl>
                <c:lvl>
                  <c:pt idx="0">
                    <c:v>Retiro programado</c:v>
                  </c:pt>
                  <c:pt idx="2">
                    <c:v>Renta temporal</c:v>
                  </c:pt>
                  <c:pt idx="4">
                    <c:v>Renta vitalicia</c:v>
                  </c:pt>
                  <c:pt idx="6">
                    <c:v>Total</c:v>
                  </c:pt>
                </c:lvl>
              </c:multiLvlStrCache>
            </c:multiLvlStrRef>
          </c:cat>
          <c:val>
            <c:numRef>
              <c:f>Hoja4!$E$25:$L$25</c:f>
              <c:numCache>
                <c:formatCode>"$"\ #,##0</c:formatCode>
                <c:ptCount val="8"/>
                <c:pt idx="0" formatCode="#,##0">
                  <c:v>11645</c:v>
                </c:pt>
                <c:pt idx="1">
                  <c:v>131213.16039999999</c:v>
                </c:pt>
                <c:pt idx="2" formatCode="#,##0">
                  <c:v>691</c:v>
                </c:pt>
                <c:pt idx="3">
                  <c:v>608652.64319999993</c:v>
                </c:pt>
                <c:pt idx="4" formatCode="#,##0">
                  <c:v>5368</c:v>
                </c:pt>
                <c:pt idx="5">
                  <c:v>294126.97930000001</c:v>
                </c:pt>
                <c:pt idx="6" formatCode="#,##0">
                  <c:v>17704</c:v>
                </c:pt>
                <c:pt idx="7">
                  <c:v>199300.66170000003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B02-4AA0-A615-64C53CB409F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73742200"/>
        <c:axId val="473741872"/>
      </c:barChart>
      <c:catAx>
        <c:axId val="473742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0070C0"/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73741872"/>
        <c:crosses val="autoZero"/>
        <c:auto val="1"/>
        <c:lblAlgn val="ctr"/>
        <c:lblOffset val="100"/>
        <c:noMultiLvlLbl val="0"/>
      </c:catAx>
      <c:valAx>
        <c:axId val="473741872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73742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s-CL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Hoja4!$B$26</c:f>
              <c:strCache>
                <c:ptCount val="1"/>
                <c:pt idx="0">
                  <c:v>Viudez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A8-4D8C-8D60-452C36EE3851}"/>
              </c:ext>
            </c:extLst>
          </c:dPt>
          <c:dPt>
            <c:idx val="1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AEC1-4352-80E8-563EF0162464}"/>
              </c:ext>
            </c:extLst>
          </c:dPt>
          <c:dPt>
            <c:idx val="2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AA8-4D8C-8D60-452C36EE3851}"/>
              </c:ext>
            </c:extLst>
          </c:dPt>
          <c:dPt>
            <c:idx val="3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AEC1-4352-80E8-563EF0162464}"/>
              </c:ext>
            </c:extLst>
          </c:dPt>
          <c:dPt>
            <c:idx val="4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FAA8-4D8C-8D60-452C36EE3851}"/>
              </c:ext>
            </c:extLst>
          </c:dPt>
          <c:dPt>
            <c:idx val="5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AEC1-4352-80E8-563EF0162464}"/>
              </c:ext>
            </c:extLst>
          </c:dPt>
          <c:dPt>
            <c:idx val="6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AA8-4D8C-8D60-452C36EE3851}"/>
              </c:ext>
            </c:extLst>
          </c:dPt>
          <c:dPt>
            <c:idx val="7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AEC1-4352-80E8-563EF0162464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A8-4D8C-8D60-452C36EE38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Hoja4!$E$19:$L$21</c:f>
              <c:multiLvlStrCache>
                <c:ptCount val="8"/>
                <c:lvl>
                  <c:pt idx="0">
                    <c:v>Número</c:v>
                  </c:pt>
                  <c:pt idx="1">
                    <c:v>Monto promedio</c:v>
                  </c:pt>
                  <c:pt idx="2">
                    <c:v>Número</c:v>
                  </c:pt>
                  <c:pt idx="3">
                    <c:v>Monto promedio</c:v>
                  </c:pt>
                  <c:pt idx="4">
                    <c:v>Número</c:v>
                  </c:pt>
                  <c:pt idx="5">
                    <c:v>Monto promedio</c:v>
                  </c:pt>
                  <c:pt idx="6">
                    <c:v>Número</c:v>
                  </c:pt>
                  <c:pt idx="7">
                    <c:v>Monto promedio</c:v>
                  </c:pt>
                </c:lvl>
                <c:lvl>
                  <c:pt idx="0">
                    <c:v>Retiro programado</c:v>
                  </c:pt>
                  <c:pt idx="2">
                    <c:v>Renta temporal</c:v>
                  </c:pt>
                  <c:pt idx="4">
                    <c:v>Renta vitalicia</c:v>
                  </c:pt>
                  <c:pt idx="6">
                    <c:v>Total</c:v>
                  </c:pt>
                </c:lvl>
              </c:multiLvlStrCache>
            </c:multiLvlStrRef>
          </c:cat>
          <c:val>
            <c:numRef>
              <c:f>Hoja4!$E$26:$L$26</c:f>
              <c:numCache>
                <c:formatCode>"$"\ #,##0</c:formatCode>
                <c:ptCount val="8"/>
                <c:pt idx="0" formatCode="#,##0">
                  <c:v>87460</c:v>
                </c:pt>
                <c:pt idx="1">
                  <c:v>141412.50270000001</c:v>
                </c:pt>
                <c:pt idx="2" formatCode="#,##0">
                  <c:v>357</c:v>
                </c:pt>
                <c:pt idx="3">
                  <c:v>629326.98569999996</c:v>
                </c:pt>
                <c:pt idx="4" formatCode="#,##0">
                  <c:v>114378</c:v>
                </c:pt>
                <c:pt idx="5">
                  <c:v>207019.08290000001</c:v>
                </c:pt>
                <c:pt idx="6" formatCode="#,##0">
                  <c:v>210067</c:v>
                </c:pt>
                <c:pt idx="7">
                  <c:v>179728.95079999999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A8-4D8C-8D60-452C36EE385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73742200"/>
        <c:axId val="473741872"/>
      </c:barChart>
      <c:catAx>
        <c:axId val="473742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0070C0"/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73741872"/>
        <c:crosses val="autoZero"/>
        <c:auto val="1"/>
        <c:lblAlgn val="ctr"/>
        <c:lblOffset val="100"/>
        <c:noMultiLvlLbl val="0"/>
      </c:catAx>
      <c:valAx>
        <c:axId val="473741872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73742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s-CL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Hoja4!$B$27</c:f>
              <c:strCache>
                <c:ptCount val="1"/>
                <c:pt idx="0">
                  <c:v>Orfandad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2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CA-45FD-A9D2-CC0B20B155B2}"/>
              </c:ext>
            </c:extLst>
          </c:dPt>
          <c:dPt>
            <c:idx val="1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FCA-45FD-A9D2-CC0B20B155B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2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FCA-45FD-A9D2-CC0B20B155B2}"/>
              </c:ext>
            </c:extLst>
          </c:dPt>
          <c:dPt>
            <c:idx val="3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2FCA-45FD-A9D2-CC0B20B155B2}"/>
              </c:ext>
            </c:extLst>
          </c:dPt>
          <c:dPt>
            <c:idx val="4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2FCA-45FD-A9D2-CC0B20B155B2}"/>
              </c:ext>
            </c:extLst>
          </c:dPt>
          <c:dPt>
            <c:idx val="5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2FCA-45FD-A9D2-CC0B20B155B2}"/>
              </c:ext>
            </c:extLst>
          </c:dPt>
          <c:dPt>
            <c:idx val="6"/>
            <c:invertIfNegative val="0"/>
            <c:bubble3D val="0"/>
            <c:spPr>
              <a:solidFill>
                <a:srgbClr val="ED7D31">
                  <a:alpha val="90000"/>
                </a:srgbClr>
              </a:solidFill>
              <a:ln w="9525" cap="flat" cmpd="sng" algn="ctr">
                <a:solidFill>
                  <a:srgbClr val="ED7D31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2FCA-45FD-A9D2-CC0B20B155B2}"/>
              </c:ext>
            </c:extLst>
          </c:dPt>
          <c:dPt>
            <c:idx val="7"/>
            <c:invertIfNegative val="0"/>
            <c:bubble3D val="0"/>
            <c:spPr>
              <a:solidFill>
                <a:srgbClr val="4472C4"/>
              </a:solidFill>
              <a:ln w="9525" cap="flat" cmpd="sng" algn="ctr">
                <a:solidFill>
                  <a:srgbClr val="4472C4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2FCA-45FD-A9D2-CC0B20B155B2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CA-45FD-A9D2-CC0B20B155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Hoja4!$E$19:$L$21</c:f>
              <c:multiLvlStrCache>
                <c:ptCount val="8"/>
                <c:lvl>
                  <c:pt idx="0">
                    <c:v>Número</c:v>
                  </c:pt>
                  <c:pt idx="1">
                    <c:v>Monto promedio</c:v>
                  </c:pt>
                  <c:pt idx="2">
                    <c:v>Número</c:v>
                  </c:pt>
                  <c:pt idx="3">
                    <c:v>Monto promedio</c:v>
                  </c:pt>
                  <c:pt idx="4">
                    <c:v>Número</c:v>
                  </c:pt>
                  <c:pt idx="5">
                    <c:v>Monto promedio</c:v>
                  </c:pt>
                  <c:pt idx="6">
                    <c:v>Número</c:v>
                  </c:pt>
                  <c:pt idx="7">
                    <c:v>Monto promedio</c:v>
                  </c:pt>
                </c:lvl>
                <c:lvl>
                  <c:pt idx="0">
                    <c:v>Retiro programado</c:v>
                  </c:pt>
                  <c:pt idx="2">
                    <c:v>Renta temporal</c:v>
                  </c:pt>
                  <c:pt idx="4">
                    <c:v>Renta vitalicia</c:v>
                  </c:pt>
                  <c:pt idx="6">
                    <c:v>Total</c:v>
                  </c:pt>
                </c:lvl>
              </c:multiLvlStrCache>
            </c:multiLvlStrRef>
          </c:cat>
          <c:val>
            <c:numRef>
              <c:f>Hoja4!$E$27:$L$27</c:f>
              <c:numCache>
                <c:formatCode>"$"\ #,##0</c:formatCode>
                <c:ptCount val="8"/>
                <c:pt idx="0" formatCode="#,##0">
                  <c:v>36639</c:v>
                </c:pt>
                <c:pt idx="1">
                  <c:v>66709.211800000005</c:v>
                </c:pt>
                <c:pt idx="2" formatCode="#,##0">
                  <c:v>223</c:v>
                </c:pt>
                <c:pt idx="3">
                  <c:v>198473.68800000002</c:v>
                </c:pt>
                <c:pt idx="4" formatCode="#,##0">
                  <c:v>22950</c:v>
                </c:pt>
                <c:pt idx="5">
                  <c:v>81319.080500000011</c:v>
                </c:pt>
                <c:pt idx="6" formatCode="#,##0">
                  <c:v>60044</c:v>
                </c:pt>
                <c:pt idx="7">
                  <c:v>72773.685600000012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FCA-45FD-A9D2-CC0B20B155B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73742200"/>
        <c:axId val="473741872"/>
      </c:barChart>
      <c:catAx>
        <c:axId val="473742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0070C0"/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73741872"/>
        <c:crosses val="autoZero"/>
        <c:auto val="1"/>
        <c:lblAlgn val="ctr"/>
        <c:lblOffset val="100"/>
        <c:noMultiLvlLbl val="0"/>
      </c:catAx>
      <c:valAx>
        <c:axId val="473741872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73742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s-CL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'Pensiones por años cotizados'!$N$33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3518518518518736E-3"/>
                  <c:y val="5.039682539682447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12-4E57-9871-80BD557CB2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'Pensiones por años cotizados'!$M$34:$M$41</c:f>
              <c:strCache>
                <c:ptCount val="8"/>
                <c:pt idx="0">
                  <c:v>[0,5]</c:v>
                </c:pt>
                <c:pt idx="1">
                  <c:v>(5,10]</c:v>
                </c:pt>
                <c:pt idx="2">
                  <c:v>(10,15]</c:v>
                </c:pt>
                <c:pt idx="3">
                  <c:v>(15,20]</c:v>
                </c:pt>
                <c:pt idx="4">
                  <c:v>(20,25]</c:v>
                </c:pt>
                <c:pt idx="5">
                  <c:v>(25,30]</c:v>
                </c:pt>
                <c:pt idx="6">
                  <c:v>(30,35]</c:v>
                </c:pt>
                <c:pt idx="7">
                  <c:v>(35,40]</c:v>
                </c:pt>
              </c:strCache>
            </c:strRef>
          </c:cat>
          <c:val>
            <c:numRef>
              <c:f>'Pensiones por años cotizados'!$N$34:$N$41</c:f>
              <c:numCache>
                <c:formatCode>"$"\ #,##0</c:formatCode>
                <c:ptCount val="8"/>
                <c:pt idx="0">
                  <c:v>68663.924978510229</c:v>
                </c:pt>
                <c:pt idx="1">
                  <c:v>100339.47560000001</c:v>
                </c:pt>
                <c:pt idx="2">
                  <c:v>119911.1865</c:v>
                </c:pt>
                <c:pt idx="3">
                  <c:v>151060.52920000002</c:v>
                </c:pt>
                <c:pt idx="4">
                  <c:v>199851.97750000001</c:v>
                </c:pt>
                <c:pt idx="5">
                  <c:v>265458.5577</c:v>
                </c:pt>
                <c:pt idx="6">
                  <c:v>339059.217</c:v>
                </c:pt>
                <c:pt idx="7">
                  <c:v>486536.19349999999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12-4E57-9871-80BD557CB2AF}"/>
            </c:ext>
          </c:extLst>
        </c:ser>
        <c:ser>
          <c:idx val="1"/>
          <c:order val="1"/>
          <c:tx>
            <c:strRef>
              <c:f>'Pensiones por años cotizados'!$O$33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05833333333332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12-4E57-9871-80BD557CB2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'Pensiones por años cotizados'!$M$34:$M$41</c:f>
              <c:strCache>
                <c:ptCount val="8"/>
                <c:pt idx="0">
                  <c:v>[0,5]</c:v>
                </c:pt>
                <c:pt idx="1">
                  <c:v>(5,10]</c:v>
                </c:pt>
                <c:pt idx="2">
                  <c:v>(10,15]</c:v>
                </c:pt>
                <c:pt idx="3">
                  <c:v>(15,20]</c:v>
                </c:pt>
                <c:pt idx="4">
                  <c:v>(20,25]</c:v>
                </c:pt>
                <c:pt idx="5">
                  <c:v>(25,30]</c:v>
                </c:pt>
                <c:pt idx="6">
                  <c:v>(30,35]</c:v>
                </c:pt>
                <c:pt idx="7">
                  <c:v>(35,40]</c:v>
                </c:pt>
              </c:strCache>
            </c:strRef>
          </c:cat>
          <c:val>
            <c:numRef>
              <c:f>'Pensiones por años cotizados'!$O$34:$O$41</c:f>
              <c:numCache>
                <c:formatCode>"$"\ #,##0</c:formatCode>
                <c:ptCount val="8"/>
                <c:pt idx="0">
                  <c:v>97497.769667995541</c:v>
                </c:pt>
                <c:pt idx="1">
                  <c:v>107230.9231</c:v>
                </c:pt>
                <c:pt idx="2">
                  <c:v>138104.6079</c:v>
                </c:pt>
                <c:pt idx="3">
                  <c:v>178901.97710000002</c:v>
                </c:pt>
                <c:pt idx="4">
                  <c:v>235411.84659999999</c:v>
                </c:pt>
                <c:pt idx="5">
                  <c:v>326378.95360000001</c:v>
                </c:pt>
                <c:pt idx="6">
                  <c:v>462829.61410000001</c:v>
                </c:pt>
                <c:pt idx="7">
                  <c:v>646969.09129999997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12-4E57-9871-80BD557CB2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1101336"/>
        <c:axId val="601107568"/>
      </c:barChart>
      <c:catAx>
        <c:axId val="601101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01107568"/>
        <c:crosses val="autoZero"/>
        <c:auto val="1"/>
        <c:lblAlgn val="ctr"/>
        <c:lblOffset val="100"/>
        <c:noMultiLvlLbl val="0"/>
      </c:catAx>
      <c:valAx>
        <c:axId val="601107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01101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'Pensiones por años cotizados'!$N$45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'Pensiones por años cotizados'!$M$46:$M$53</c:f>
              <c:strCache>
                <c:ptCount val="8"/>
                <c:pt idx="0">
                  <c:v>[0,5]</c:v>
                </c:pt>
                <c:pt idx="1">
                  <c:v>(5,10]</c:v>
                </c:pt>
                <c:pt idx="2">
                  <c:v>(10,15]</c:v>
                </c:pt>
                <c:pt idx="3">
                  <c:v>(15,20]</c:v>
                </c:pt>
                <c:pt idx="4">
                  <c:v>(20,25]</c:v>
                </c:pt>
                <c:pt idx="5">
                  <c:v>(25,30]</c:v>
                </c:pt>
                <c:pt idx="6">
                  <c:v>(30,35]</c:v>
                </c:pt>
                <c:pt idx="7">
                  <c:v>(35,40]</c:v>
                </c:pt>
              </c:strCache>
            </c:strRef>
          </c:cat>
          <c:val>
            <c:numRef>
              <c:f>'Pensiones por años cotizados'!$N$46:$N$53</c:f>
              <c:numCache>
                <c:formatCode>#,##0</c:formatCode>
                <c:ptCount val="8"/>
                <c:pt idx="0">
                  <c:v>160727.36862300546</c:v>
                </c:pt>
                <c:pt idx="1">
                  <c:v>187171.71410000001</c:v>
                </c:pt>
                <c:pt idx="2">
                  <c:v>219975.00420000002</c:v>
                </c:pt>
                <c:pt idx="3">
                  <c:v>283376.32120000001</c:v>
                </c:pt>
                <c:pt idx="4">
                  <c:v>328308.5589</c:v>
                </c:pt>
                <c:pt idx="5">
                  <c:v>370759.87549999997</c:v>
                </c:pt>
                <c:pt idx="6">
                  <c:v>382888.82310000004</c:v>
                </c:pt>
                <c:pt idx="7">
                  <c:v>413486.85000000003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A4-4DAE-BC48-005613D844E8}"/>
            </c:ext>
          </c:extLst>
        </c:ser>
        <c:ser>
          <c:idx val="1"/>
          <c:order val="1"/>
          <c:tx>
            <c:strRef>
              <c:f>'Pensiones por años cotizados'!$O$45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'Pensiones por años cotizados'!$M$46:$M$53</c:f>
              <c:strCache>
                <c:ptCount val="8"/>
                <c:pt idx="0">
                  <c:v>[0,5]</c:v>
                </c:pt>
                <c:pt idx="1">
                  <c:v>(5,10]</c:v>
                </c:pt>
                <c:pt idx="2">
                  <c:v>(10,15]</c:v>
                </c:pt>
                <c:pt idx="3">
                  <c:v>(15,20]</c:v>
                </c:pt>
                <c:pt idx="4">
                  <c:v>(20,25]</c:v>
                </c:pt>
                <c:pt idx="5">
                  <c:v>(25,30]</c:v>
                </c:pt>
                <c:pt idx="6">
                  <c:v>(30,35]</c:v>
                </c:pt>
                <c:pt idx="7">
                  <c:v>(35,40]</c:v>
                </c:pt>
              </c:strCache>
            </c:strRef>
          </c:cat>
          <c:val>
            <c:numRef>
              <c:f>'Pensiones por años cotizados'!$O$46:$O$53</c:f>
              <c:numCache>
                <c:formatCode>#,##0</c:formatCode>
                <c:ptCount val="8"/>
                <c:pt idx="0">
                  <c:v>187991.83778404808</c:v>
                </c:pt>
                <c:pt idx="1">
                  <c:v>221077.63579999999</c:v>
                </c:pt>
                <c:pt idx="2">
                  <c:v>267939.47880000004</c:v>
                </c:pt>
                <c:pt idx="3">
                  <c:v>322795.40090000001</c:v>
                </c:pt>
                <c:pt idx="4">
                  <c:v>381786.19150000002</c:v>
                </c:pt>
                <c:pt idx="5">
                  <c:v>447944.08750000002</c:v>
                </c:pt>
                <c:pt idx="6">
                  <c:v>548834.87890000001</c:v>
                </c:pt>
                <c:pt idx="7">
                  <c:v>576125.01099999994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A4-4DAE-BC48-005613D844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1101336"/>
        <c:axId val="601107568"/>
      </c:barChart>
      <c:catAx>
        <c:axId val="601101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01107568"/>
        <c:crosses val="autoZero"/>
        <c:auto val="1"/>
        <c:lblAlgn val="ctr"/>
        <c:lblOffset val="100"/>
        <c:noMultiLvlLbl val="0"/>
      </c:catAx>
      <c:valAx>
        <c:axId val="601107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01101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'Cartera de Inversiones2'!$P$5</c:f>
              <c:strCache>
                <c:ptCount val="1"/>
                <c:pt idx="0">
                  <c:v>Renta variable nacional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9.7222222222222224E-3"/>
                  <c:y val="9.700066331466954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41-409E-B4D8-9A047DF0588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2741-409E-B4D8-9A047DF058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'Cartera de Inversiones2'!$O$6:$O$11</c:f>
              <c:strCache>
                <c:ptCount val="6"/>
                <c:pt idx="0">
                  <c:v>Fondo A</c:v>
                </c:pt>
                <c:pt idx="1">
                  <c:v>Fondo B</c:v>
                </c:pt>
                <c:pt idx="2">
                  <c:v>Fondo C</c:v>
                </c:pt>
                <c:pt idx="3">
                  <c:v>Fondo D</c:v>
                </c:pt>
                <c:pt idx="4">
                  <c:v>Fondo E</c:v>
                </c:pt>
                <c:pt idx="5">
                  <c:v>Total</c:v>
                </c:pt>
              </c:strCache>
            </c:strRef>
          </c:cat>
          <c:val>
            <c:numRef>
              <c:f>'Cartera de Inversiones2'!$P$6:$P$11</c:f>
              <c:numCache>
                <c:formatCode>0.0%</c:formatCode>
                <c:ptCount val="6"/>
                <c:pt idx="0">
                  <c:v>0.18410000000000001</c:v>
                </c:pt>
                <c:pt idx="1">
                  <c:v>0.15970000000000001</c:v>
                </c:pt>
                <c:pt idx="2">
                  <c:v>0.1186</c:v>
                </c:pt>
                <c:pt idx="3">
                  <c:v>5.16E-2</c:v>
                </c:pt>
                <c:pt idx="4">
                  <c:v>2.4E-2</c:v>
                </c:pt>
                <c:pt idx="5">
                  <c:v>0.10779999999999999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41-409E-B4D8-9A047DF05888}"/>
            </c:ext>
          </c:extLst>
        </c:ser>
        <c:ser>
          <c:idx val="1"/>
          <c:order val="1"/>
          <c:tx>
            <c:strRef>
              <c:f>'Cartera de Inversiones2'!$Q$5</c:f>
              <c:strCache>
                <c:ptCount val="1"/>
                <c:pt idx="0">
                  <c:v>Renta variable extranjera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2.3611111111111086E-2"/>
                  <c:y val="4.1661467662681263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41-409E-B4D8-9A047DF0588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741-409E-B4D8-9A047DF058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'Cartera de Inversiones2'!$O$6:$O$11</c:f>
              <c:strCache>
                <c:ptCount val="6"/>
                <c:pt idx="0">
                  <c:v>Fondo A</c:v>
                </c:pt>
                <c:pt idx="1">
                  <c:v>Fondo B</c:v>
                </c:pt>
                <c:pt idx="2">
                  <c:v>Fondo C</c:v>
                </c:pt>
                <c:pt idx="3">
                  <c:v>Fondo D</c:v>
                </c:pt>
                <c:pt idx="4">
                  <c:v>Fondo E</c:v>
                </c:pt>
                <c:pt idx="5">
                  <c:v>Total</c:v>
                </c:pt>
              </c:strCache>
            </c:strRef>
          </c:cat>
          <c:val>
            <c:numRef>
              <c:f>'Cartera de Inversiones2'!$Q$6:$Q$11</c:f>
              <c:numCache>
                <c:formatCode>0.0%</c:formatCode>
                <c:ptCount val="6"/>
                <c:pt idx="0">
                  <c:v>0.60670000000000002</c:v>
                </c:pt>
                <c:pt idx="1">
                  <c:v>0.43149999999999999</c:v>
                </c:pt>
                <c:pt idx="2">
                  <c:v>0.2722</c:v>
                </c:pt>
                <c:pt idx="3">
                  <c:v>0.13689999999999999</c:v>
                </c:pt>
                <c:pt idx="4">
                  <c:v>1.7899999999999999E-2</c:v>
                </c:pt>
                <c:pt idx="5">
                  <c:v>0.28179999999999999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41-409E-B4D8-9A047DF05888}"/>
            </c:ext>
          </c:extLst>
        </c:ser>
        <c:ser>
          <c:idx val="2"/>
          <c:order val="2"/>
          <c:tx>
            <c:strRef>
              <c:f>'Cartera de Inversiones2'!$R$5</c:f>
              <c:strCache>
                <c:ptCount val="1"/>
                <c:pt idx="0">
                  <c:v>Renta fija nacional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2741-409E-B4D8-9A047DF058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'Cartera de Inversiones2'!$O$6:$O$11</c:f>
              <c:strCache>
                <c:ptCount val="6"/>
                <c:pt idx="0">
                  <c:v>Fondo A</c:v>
                </c:pt>
                <c:pt idx="1">
                  <c:v>Fondo B</c:v>
                </c:pt>
                <c:pt idx="2">
                  <c:v>Fondo C</c:v>
                </c:pt>
                <c:pt idx="3">
                  <c:v>Fondo D</c:v>
                </c:pt>
                <c:pt idx="4">
                  <c:v>Fondo E</c:v>
                </c:pt>
                <c:pt idx="5">
                  <c:v>Total</c:v>
                </c:pt>
              </c:strCache>
            </c:strRef>
          </c:cat>
          <c:val>
            <c:numRef>
              <c:f>'Cartera de Inversiones2'!$R$6:$R$11</c:f>
              <c:numCache>
                <c:formatCode>0.0%</c:formatCode>
                <c:ptCount val="6"/>
                <c:pt idx="0">
                  <c:v>5.5999999999999994E-2</c:v>
                </c:pt>
                <c:pt idx="1">
                  <c:v>0.24989999999999998</c:v>
                </c:pt>
                <c:pt idx="2">
                  <c:v>0.46020000000000005</c:v>
                </c:pt>
                <c:pt idx="3">
                  <c:v>0.68879999999999997</c:v>
                </c:pt>
                <c:pt idx="4">
                  <c:v>0.92430000000000012</c:v>
                </c:pt>
                <c:pt idx="5">
                  <c:v>0.48249999999999998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41-409E-B4D8-9A047DF05888}"/>
            </c:ext>
          </c:extLst>
        </c:ser>
        <c:ser>
          <c:idx val="3"/>
          <c:order val="3"/>
          <c:tx>
            <c:strRef>
              <c:f>'Cartera de Inversiones2'!$S$5</c:f>
              <c:strCache>
                <c:ptCount val="1"/>
                <c:pt idx="0">
                  <c:v>Renta Fija Extranjera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2741-409E-B4D8-9A047DF058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'Cartera de Inversiones2'!$O$6:$O$11</c:f>
              <c:strCache>
                <c:ptCount val="6"/>
                <c:pt idx="0">
                  <c:v>Fondo A</c:v>
                </c:pt>
                <c:pt idx="1">
                  <c:v>Fondo B</c:v>
                </c:pt>
                <c:pt idx="2">
                  <c:v>Fondo C</c:v>
                </c:pt>
                <c:pt idx="3">
                  <c:v>Fondo D</c:v>
                </c:pt>
                <c:pt idx="4">
                  <c:v>Fondo E</c:v>
                </c:pt>
                <c:pt idx="5">
                  <c:v>Total</c:v>
                </c:pt>
              </c:strCache>
            </c:strRef>
          </c:cat>
          <c:val>
            <c:numRef>
              <c:f>'Cartera de Inversiones2'!$S$6:$S$11</c:f>
              <c:numCache>
                <c:formatCode>0.0%</c:formatCode>
                <c:ptCount val="6"/>
                <c:pt idx="0">
                  <c:v>0.15640000000000001</c:v>
                </c:pt>
                <c:pt idx="1">
                  <c:v>0.16250000000000001</c:v>
                </c:pt>
                <c:pt idx="2">
                  <c:v>0.1525</c:v>
                </c:pt>
                <c:pt idx="3">
                  <c:v>0.1245</c:v>
                </c:pt>
                <c:pt idx="4">
                  <c:v>3.2899999999999999E-2</c:v>
                </c:pt>
                <c:pt idx="5">
                  <c:v>0.1303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41-409E-B4D8-9A047DF0588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15083240"/>
        <c:axId val="415085592"/>
      </c:barChart>
      <c:catAx>
        <c:axId val="415083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15085592"/>
        <c:crosses val="autoZero"/>
        <c:auto val="1"/>
        <c:lblAlgn val="ctr"/>
        <c:lblOffset val="100"/>
        <c:noMultiLvlLbl val="0"/>
      </c:catAx>
      <c:valAx>
        <c:axId val="415085592"/>
        <c:scaling>
          <c:orientation val="minMax"/>
          <c:max val="1"/>
        </c:scaling>
        <c:delete val="1"/>
        <c:axPos val="t"/>
        <c:majorGridlines>
          <c:spPr>
            <a:ln w="3175" cap="flat" cmpd="sng" algn="ctr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415083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s-CL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E11-4E6F-AC0B-824A198C392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E11-4E6F-AC0B-824A198C392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E11-4E6F-AC0B-824A198C392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E11-4E6F-AC0B-824A198C392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E11-4E6F-AC0B-824A198C392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E11-4E6F-AC0B-824A198C392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E11-4E6F-AC0B-824A198C392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E11-4E6F-AC0B-824A198C3928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E11-4E6F-AC0B-824A198C392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9E11-4E6F-AC0B-824A198C392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9E11-4E6F-AC0B-824A198C392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9E11-4E6F-AC0B-824A198C392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9E11-4E6F-AC0B-824A198C392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9E11-4E6F-AC0B-824A198C392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'Cartera de Inversiones3'!$B$8:$B$14</c:f>
              <c:strCache>
                <c:ptCount val="7"/>
                <c:pt idx="0">
                  <c:v>Chile</c:v>
                </c:pt>
                <c:pt idx="1">
                  <c:v>Medio Oriente y África</c:v>
                </c:pt>
                <c:pt idx="2">
                  <c:v>Asia</c:v>
                </c:pt>
                <c:pt idx="3">
                  <c:v>Europa</c:v>
                </c:pt>
                <c:pt idx="4">
                  <c:v>Norteamérica</c:v>
                </c:pt>
                <c:pt idx="5">
                  <c:v>Latinoamérica</c:v>
                </c:pt>
                <c:pt idx="6">
                  <c:v>Otros</c:v>
                </c:pt>
              </c:strCache>
            </c:strRef>
          </c:cat>
          <c:val>
            <c:numRef>
              <c:f>'Cartera de Inversiones3'!$C$8:$C$14</c:f>
              <c:numCache>
                <c:formatCode>0.0%</c:formatCode>
                <c:ptCount val="7"/>
                <c:pt idx="0" formatCode="0%">
                  <c:v>0.58760000000000001</c:v>
                </c:pt>
                <c:pt idx="1">
                  <c:v>3.8E-3</c:v>
                </c:pt>
                <c:pt idx="2" formatCode="0%">
                  <c:v>0.1424</c:v>
                </c:pt>
                <c:pt idx="3" formatCode="0%">
                  <c:v>9.3899999999999997E-2</c:v>
                </c:pt>
                <c:pt idx="4" formatCode="0%">
                  <c:v>8.1299999999999997E-2</c:v>
                </c:pt>
                <c:pt idx="5" formatCode="0%">
                  <c:v>7.0999999999999994E-2</c:v>
                </c:pt>
                <c:pt idx="6" formatCode="0%">
                  <c:v>1.9900000000000001E-2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E11-4E6F-AC0B-824A198C392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'Activos alternativos'!$B$15</c:f>
              <c:strCache>
                <c:ptCount val="1"/>
                <c:pt idx="0">
                  <c:v>Renta variable nacional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'Activos alternativos'!$C$14:$H$14</c:f>
              <c:strCache>
                <c:ptCount val="6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  <c:pt idx="3">
                  <c:v>Octubre</c:v>
                </c:pt>
                <c:pt idx="4">
                  <c:v>Noviembre</c:v>
                </c:pt>
                <c:pt idx="5">
                  <c:v>Diciembre</c:v>
                </c:pt>
              </c:strCache>
            </c:strRef>
          </c:cat>
          <c:val>
            <c:numRef>
              <c:f>'Activos alternativos'!$C$15:$H$15</c:f>
              <c:numCache>
                <c:formatCode>_-* #,##0.0_-;\-* #,##0.0_-;_-* "-"??_-;_-@_-</c:formatCode>
                <c:ptCount val="6"/>
                <c:pt idx="0">
                  <c:v>809.94</c:v>
                </c:pt>
                <c:pt idx="1">
                  <c:v>773.22</c:v>
                </c:pt>
                <c:pt idx="2">
                  <c:v>796.92</c:v>
                </c:pt>
                <c:pt idx="3">
                  <c:v>773.83</c:v>
                </c:pt>
                <c:pt idx="4">
                  <c:v>680.07</c:v>
                </c:pt>
                <c:pt idx="5">
                  <c:v>644.09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96-4F32-B1D2-BF7963FD08DA}"/>
            </c:ext>
          </c:extLst>
        </c:ser>
        <c:ser>
          <c:idx val="1"/>
          <c:order val="1"/>
          <c:tx>
            <c:strRef>
              <c:f>'Activos alternativos'!$B$16</c:f>
              <c:strCache>
                <c:ptCount val="1"/>
                <c:pt idx="0">
                  <c:v>Renta fija nacional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'Activos alternativos'!$C$14:$H$14</c:f>
              <c:strCache>
                <c:ptCount val="6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  <c:pt idx="3">
                  <c:v>Octubre</c:v>
                </c:pt>
                <c:pt idx="4">
                  <c:v>Noviembre</c:v>
                </c:pt>
                <c:pt idx="5">
                  <c:v>Diciembre</c:v>
                </c:pt>
              </c:strCache>
            </c:strRef>
          </c:cat>
          <c:val>
            <c:numRef>
              <c:f>'Activos alternativos'!$C$16:$H$16</c:f>
              <c:numCache>
                <c:formatCode>_-* #,##0.0_-;\-* #,##0.0_-;_-* "-"??_-;_-@_-</c:formatCode>
                <c:ptCount val="6"/>
                <c:pt idx="0">
                  <c:v>6.76</c:v>
                </c:pt>
                <c:pt idx="1">
                  <c:v>50.8</c:v>
                </c:pt>
                <c:pt idx="2">
                  <c:v>52.6</c:v>
                </c:pt>
                <c:pt idx="3">
                  <c:v>50.11</c:v>
                </c:pt>
                <c:pt idx="4">
                  <c:v>188.53</c:v>
                </c:pt>
                <c:pt idx="5">
                  <c:v>179.38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96-4F32-B1D2-BF7963FD08DA}"/>
            </c:ext>
          </c:extLst>
        </c:ser>
        <c:ser>
          <c:idx val="2"/>
          <c:order val="2"/>
          <c:tx>
            <c:strRef>
              <c:f>'Activos alternativos'!$B$17</c:f>
              <c:strCache>
                <c:ptCount val="1"/>
                <c:pt idx="0">
                  <c:v>Renta variable extranjera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'Activos alternativos'!$C$14:$H$14</c:f>
              <c:strCache>
                <c:ptCount val="6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  <c:pt idx="3">
                  <c:v>Octubre</c:v>
                </c:pt>
                <c:pt idx="4">
                  <c:v>Noviembre</c:v>
                </c:pt>
                <c:pt idx="5">
                  <c:v>Diciembre</c:v>
                </c:pt>
              </c:strCache>
            </c:strRef>
          </c:cat>
          <c:val>
            <c:numRef>
              <c:f>'Activos alternativos'!$C$17:$H$17</c:f>
              <c:numCache>
                <c:formatCode>_-* #,##0.0_-;\-* #,##0.0_-;_-* "-"??_-;_-@_-</c:formatCode>
                <c:ptCount val="6"/>
                <c:pt idx="0">
                  <c:v>2337.1</c:v>
                </c:pt>
                <c:pt idx="1">
                  <c:v>2343.1999999999998</c:v>
                </c:pt>
                <c:pt idx="2">
                  <c:v>2462.67</c:v>
                </c:pt>
                <c:pt idx="3">
                  <c:v>2464.06</c:v>
                </c:pt>
                <c:pt idx="4">
                  <c:v>2547.31</c:v>
                </c:pt>
                <c:pt idx="5">
                  <c:v>2593.19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96-4F32-B1D2-BF7963FD08DA}"/>
            </c:ext>
          </c:extLst>
        </c:ser>
        <c:ser>
          <c:idx val="3"/>
          <c:order val="3"/>
          <c:tx>
            <c:strRef>
              <c:f>'Activos alternativos'!$B$18</c:f>
              <c:strCache>
                <c:ptCount val="1"/>
                <c:pt idx="0">
                  <c:v>Total inversión en activos alternativos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'Activos alternativos'!$C$14:$H$14</c:f>
              <c:strCache>
                <c:ptCount val="6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  <c:pt idx="3">
                  <c:v>Octubre</c:v>
                </c:pt>
                <c:pt idx="4">
                  <c:v>Noviembre</c:v>
                </c:pt>
                <c:pt idx="5">
                  <c:v>Diciembre</c:v>
                </c:pt>
              </c:strCache>
            </c:strRef>
          </c:cat>
          <c:val>
            <c:numRef>
              <c:f>'Activos alternativos'!$C$18:$H$18</c:f>
              <c:numCache>
                <c:formatCode>_-* #,##0.0_-;\-* #,##0.0_-;_-* "-"??_-;_-@_-</c:formatCode>
                <c:ptCount val="6"/>
                <c:pt idx="0">
                  <c:v>3153.8</c:v>
                </c:pt>
                <c:pt idx="1">
                  <c:v>3167.22</c:v>
                </c:pt>
                <c:pt idx="2">
                  <c:v>3312.19</c:v>
                </c:pt>
                <c:pt idx="3">
                  <c:v>3288</c:v>
                </c:pt>
                <c:pt idx="4">
                  <c:v>3415.91</c:v>
                </c:pt>
                <c:pt idx="5">
                  <c:v>3416.66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A96-4F32-B1D2-BF7963FD08D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22527304"/>
        <c:axId val="622532008"/>
      </c:lineChart>
      <c:catAx>
        <c:axId val="62252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22532008"/>
        <c:crosses val="autoZero"/>
        <c:auto val="1"/>
        <c:lblAlgn val="ctr"/>
        <c:lblOffset val="100"/>
        <c:noMultiLvlLbl val="0"/>
      </c:catAx>
      <c:valAx>
        <c:axId val="62253200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_-* #,##0_-;\-* #,##0_-;_-* &quot;-&quot;??_-;_-@_-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22527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519831349206349"/>
          <c:y val="0.95191408730158733"/>
          <c:w val="0.78960327380952378"/>
          <c:h val="4.55660714285714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'Afiliados (age, tipo, reg, sex)'!$AJ$52</c:f>
              <c:strCache>
                <c:ptCount val="1"/>
                <c:pt idx="0">
                  <c:v>2018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DE-402D-81A2-1BA698452B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DE-402D-81A2-1BA698452BD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4472C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DE-402D-81A2-1BA698452BD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ED7D3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DE-402D-81A2-1BA698452B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'Afiliados (age, tipo, reg, sex)'!$B$53:$B$68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'Afiliados (age, tipo, reg, sex)'!$AJ$53:$AJ$68</c:f>
              <c:numCache>
                <c:formatCode>#,##0</c:formatCode>
                <c:ptCount val="2"/>
                <c:pt idx="0">
                  <c:v>5435055</c:v>
                </c:pt>
                <c:pt idx="1">
                  <c:v>4739097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DE-402D-81A2-1BA698452BD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'Rentabilidad nominal'!$B$4</c:f>
              <c:strCache>
                <c:ptCount val="1"/>
                <c:pt idx="0">
                  <c:v>Fondo 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'Rentabilidad nominal'!$C$3:$R$3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'Rentabilidad nominal'!$C$4:$R$4</c:f>
              <c:numCache>
                <c:formatCode>0.0%</c:formatCode>
                <c:ptCount val="16"/>
                <c:pt idx="0">
                  <c:v>0.28232955807770144</c:v>
                </c:pt>
                <c:pt idx="1">
                  <c:v>0.15549346631205663</c:v>
                </c:pt>
                <c:pt idx="2">
                  <c:v>0.14904759586650163</c:v>
                </c:pt>
                <c:pt idx="3">
                  <c:v>0.24760110065141161</c:v>
                </c:pt>
                <c:pt idx="4">
                  <c:v>0.17823412581981835</c:v>
                </c:pt>
                <c:pt idx="5">
                  <c:v>-0.34732680024013052</c:v>
                </c:pt>
                <c:pt idx="6">
                  <c:v>0.40080965713562311</c:v>
                </c:pt>
                <c:pt idx="7">
                  <c:v>0.143641047883455</c:v>
                </c:pt>
                <c:pt idx="8">
                  <c:v>-7.6534918538275307E-2</c:v>
                </c:pt>
                <c:pt idx="9">
                  <c:v>8.6554312585677348E-2</c:v>
                </c:pt>
                <c:pt idx="10">
                  <c:v>8.9792182964874678E-2</c:v>
                </c:pt>
                <c:pt idx="11">
                  <c:v>0.15008043097035589</c:v>
                </c:pt>
                <c:pt idx="12">
                  <c:v>8.0243368243095192E-2</c:v>
                </c:pt>
                <c:pt idx="13">
                  <c:v>1.8980156285965874E-2</c:v>
                </c:pt>
                <c:pt idx="14">
                  <c:v>0.17413334522999982</c:v>
                </c:pt>
                <c:pt idx="15">
                  <c:v>-2.8937360565938847E-2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56-4D67-A1B3-B235579E1879}"/>
            </c:ext>
          </c:extLst>
        </c:ser>
        <c:ser>
          <c:idx val="1"/>
          <c:order val="1"/>
          <c:tx>
            <c:strRef>
              <c:f>'Rentabilidad nominal'!$B$5</c:f>
              <c:strCache>
                <c:ptCount val="1"/>
                <c:pt idx="0">
                  <c:v>Fondo B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'Rentabilidad nominal'!$C$3:$R$3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'Rentabilidad nominal'!$C$5:$R$5</c:f>
              <c:numCache>
                <c:formatCode>0.0%</c:formatCode>
                <c:ptCount val="16"/>
                <c:pt idx="0">
                  <c:v>0.1721846236171265</c:v>
                </c:pt>
                <c:pt idx="1">
                  <c:v>0.12888334219858155</c:v>
                </c:pt>
                <c:pt idx="2">
                  <c:v>0.11375616112444109</c:v>
                </c:pt>
                <c:pt idx="3">
                  <c:v>0.21189706261150998</c:v>
                </c:pt>
                <c:pt idx="4">
                  <c:v>0.15041025000572628</c:v>
                </c:pt>
                <c:pt idx="5">
                  <c:v>-0.23581479626105728</c:v>
                </c:pt>
                <c:pt idx="6">
                  <c:v>0.30236286830674552</c:v>
                </c:pt>
                <c:pt idx="7">
                  <c:v>0.1410189437483837</c:v>
                </c:pt>
                <c:pt idx="8">
                  <c:v>-3.9059623200054877E-2</c:v>
                </c:pt>
                <c:pt idx="9">
                  <c:v>7.4478931533847506E-2</c:v>
                </c:pt>
                <c:pt idx="10">
                  <c:v>6.4684929066178495E-2</c:v>
                </c:pt>
                <c:pt idx="11">
                  <c:v>0.14382407549913728</c:v>
                </c:pt>
                <c:pt idx="12">
                  <c:v>6.6707386264599378E-2</c:v>
                </c:pt>
                <c:pt idx="13">
                  <c:v>3.9049743020549754E-2</c:v>
                </c:pt>
                <c:pt idx="14">
                  <c:v>0.13704745208917352</c:v>
                </c:pt>
                <c:pt idx="15">
                  <c:v>-9.3838430434419161E-3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56-4D67-A1B3-B235579E1879}"/>
            </c:ext>
          </c:extLst>
        </c:ser>
        <c:ser>
          <c:idx val="2"/>
          <c:order val="2"/>
          <c:tx>
            <c:strRef>
              <c:f>'Rentabilidad nominal'!$B$6</c:f>
              <c:strCache>
                <c:ptCount val="1"/>
                <c:pt idx="0">
                  <c:v>Fondo C</c:v>
                </c:pt>
              </c:strCache>
            </c:strRef>
          </c:tx>
          <c:spPr>
            <a:ln w="19050" cap="rnd">
              <a:solidFill>
                <a:srgbClr val="A5A5A5"/>
              </a:solidFill>
              <a:round/>
            </a:ln>
            <a:effectLst/>
          </c:spPr>
          <c:marker>
            <c:symbol val="none"/>
          </c:marker>
          <c:cat>
            <c:strRef>
              <c:f>'Rentabilidad nominal'!$C$3:$R$3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'Rentabilidad nominal'!$C$6:$R$6</c:f>
              <c:numCache>
                <c:formatCode>0.0%</c:formatCode>
                <c:ptCount val="16"/>
                <c:pt idx="0">
                  <c:v>0.11660690439390065</c:v>
                </c:pt>
                <c:pt idx="1">
                  <c:v>0.11455481382978716</c:v>
                </c:pt>
                <c:pt idx="2">
                  <c:v>8.5730610005746E-2</c:v>
                </c:pt>
                <c:pt idx="3">
                  <c:v>0.18129360143445172</c:v>
                </c:pt>
                <c:pt idx="4">
                  <c:v>0.12365652326140708</c:v>
                </c:pt>
                <c:pt idx="5">
                  <c:v>-0.11337024287227115</c:v>
                </c:pt>
                <c:pt idx="6">
                  <c:v>0.19617501013246078</c:v>
                </c:pt>
                <c:pt idx="7">
                  <c:v>0.12019413193570318</c:v>
                </c:pt>
                <c:pt idx="8">
                  <c:v>-2.9730136342882309E-4</c:v>
                </c:pt>
                <c:pt idx="9">
                  <c:v>7.1774006620879974E-2</c:v>
                </c:pt>
                <c:pt idx="10">
                  <c:v>6.8310303089024707E-2</c:v>
                </c:pt>
                <c:pt idx="11">
                  <c:v>0.15161849230134536</c:v>
                </c:pt>
                <c:pt idx="12">
                  <c:v>6.3226690231858076E-2</c:v>
                </c:pt>
                <c:pt idx="13">
                  <c:v>4.5970630455987933E-2</c:v>
                </c:pt>
                <c:pt idx="14">
                  <c:v>9.3454244907096251E-2</c:v>
                </c:pt>
                <c:pt idx="15">
                  <c:v>1.9508556526455764E-2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856-4D67-A1B3-B235579E1879}"/>
            </c:ext>
          </c:extLst>
        </c:ser>
        <c:ser>
          <c:idx val="3"/>
          <c:order val="3"/>
          <c:tx>
            <c:strRef>
              <c:f>'Rentabilidad nominal'!$B$7</c:f>
              <c:strCache>
                <c:ptCount val="1"/>
                <c:pt idx="0">
                  <c:v>Fondo D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'Rentabilidad nominal'!$C$3:$R$3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'Rentabilidad nominal'!$C$7:$R$7</c:f>
              <c:numCache>
                <c:formatCode>0.0%</c:formatCode>
                <c:ptCount val="16"/>
                <c:pt idx="0">
                  <c:v>0.10043884061987129</c:v>
                </c:pt>
                <c:pt idx="1">
                  <c:v>9.3062021276595797E-2</c:v>
                </c:pt>
                <c:pt idx="2">
                  <c:v>6.7046909259949272E-2</c:v>
                </c:pt>
                <c:pt idx="3">
                  <c:v>0.13742864041400149</c:v>
                </c:pt>
                <c:pt idx="4">
                  <c:v>0.10546398907526999</c:v>
                </c:pt>
                <c:pt idx="5">
                  <c:v>-1.4977298184853494E-2</c:v>
                </c:pt>
                <c:pt idx="6">
                  <c:v>0.1260106874387987</c:v>
                </c:pt>
                <c:pt idx="7">
                  <c:v>9.6993654375174404E-2</c:v>
                </c:pt>
                <c:pt idx="8">
                  <c:v>3.9668937740879234E-2</c:v>
                </c:pt>
                <c:pt idx="9">
                  <c:v>6.3604047857688625E-2</c:v>
                </c:pt>
                <c:pt idx="10">
                  <c:v>7.5834644057115597E-2</c:v>
                </c:pt>
                <c:pt idx="11">
                  <c:v>0.13770125045056791</c:v>
                </c:pt>
                <c:pt idx="12">
                  <c:v>6.1711578068923023E-2</c:v>
                </c:pt>
                <c:pt idx="13">
                  <c:v>5.481249362230721E-2</c:v>
                </c:pt>
                <c:pt idx="14">
                  <c:v>4.8504508239441316E-2</c:v>
                </c:pt>
                <c:pt idx="15">
                  <c:v>4.113821076254516E-2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856-4D67-A1B3-B235579E1879}"/>
            </c:ext>
          </c:extLst>
        </c:ser>
        <c:ser>
          <c:idx val="4"/>
          <c:order val="4"/>
          <c:tx>
            <c:strRef>
              <c:f>'Rentabilidad nominal'!$B$8</c:f>
              <c:strCache>
                <c:ptCount val="1"/>
                <c:pt idx="0">
                  <c:v>Fondo E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'Rentabilidad nominal'!$C$3:$R$3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'Rentabilidad nominal'!$C$8:$R$8</c:f>
              <c:numCache>
                <c:formatCode>0.0%</c:formatCode>
                <c:ptCount val="16"/>
                <c:pt idx="0">
                  <c:v>4.3850617410768677E-2</c:v>
                </c:pt>
                <c:pt idx="1">
                  <c:v>7.8733492907801406E-2</c:v>
                </c:pt>
                <c:pt idx="2">
                  <c:v>4.7325225139385863E-2</c:v>
                </c:pt>
                <c:pt idx="3">
                  <c:v>9.5603910138688519E-2</c:v>
                </c:pt>
                <c:pt idx="4">
                  <c:v>9.0481902098451306E-2</c:v>
                </c:pt>
                <c:pt idx="5">
                  <c:v>8.3415646502563945E-2</c:v>
                </c:pt>
                <c:pt idx="6">
                  <c:v>5.7691763126900705E-2</c:v>
                </c:pt>
                <c:pt idx="7">
                  <c:v>9.3210758411872596E-2</c:v>
                </c:pt>
                <c:pt idx="8">
                  <c:v>8.3905000089363552E-2</c:v>
                </c:pt>
                <c:pt idx="9">
                  <c:v>5.6791012755486092E-2</c:v>
                </c:pt>
                <c:pt idx="10">
                  <c:v>7.2486585731277961E-2</c:v>
                </c:pt>
                <c:pt idx="11">
                  <c:v>0.12815907622225986</c:v>
                </c:pt>
                <c:pt idx="12">
                  <c:v>4.7974441075565789E-2</c:v>
                </c:pt>
                <c:pt idx="13">
                  <c:v>6.8179153071136617E-2</c:v>
                </c:pt>
                <c:pt idx="14">
                  <c:v>2.7378203797783641E-2</c:v>
                </c:pt>
                <c:pt idx="15">
                  <c:v>6.025287369059687E-2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856-4D67-A1B3-B235579E1879}"/>
            </c:ext>
          </c:extLst>
        </c:ser>
        <c:ser>
          <c:idx val="5"/>
          <c:order val="5"/>
          <c:tx>
            <c:strRef>
              <c:f>'Rentabilidad nominal'!$B$9</c:f>
              <c:strCache>
                <c:ptCount val="1"/>
                <c:pt idx="0">
                  <c:v>Promedio</c:v>
                </c:pt>
              </c:strCache>
            </c:strRef>
          </c:tx>
          <c:spPr>
            <a:ln w="1905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'Rentabilidad nominal'!$C$3:$R$3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'Rentabilidad nominal'!$C$9:$R$9</c:f>
              <c:numCache>
                <c:formatCode>0.0%</c:formatCode>
                <c:ptCount val="16"/>
                <c:pt idx="0">
                  <c:v>0.13075396019617647</c:v>
                </c:pt>
                <c:pt idx="1">
                  <c:v>0.11660174645390065</c:v>
                </c:pt>
                <c:pt idx="2">
                  <c:v>9.7148427128177284E-2</c:v>
                </c:pt>
                <c:pt idx="3">
                  <c:v>0.1945551012778437</c:v>
                </c:pt>
                <c:pt idx="4">
                  <c:v>0.14077890837777152</c:v>
                </c:pt>
                <c:pt idx="5">
                  <c:v>-0.14616789110141026</c:v>
                </c:pt>
                <c:pt idx="6">
                  <c:v>0.24813257097773708</c:v>
                </c:pt>
                <c:pt idx="7">
                  <c:v>0.12601177952340459</c:v>
                </c:pt>
                <c:pt idx="8">
                  <c:v>-8.8014636428216577E-3</c:v>
                </c:pt>
                <c:pt idx="9">
                  <c:v>7.174304602621577E-2</c:v>
                </c:pt>
                <c:pt idx="10">
                  <c:v>7.3176975688837478E-2</c:v>
                </c:pt>
                <c:pt idx="11">
                  <c:v>0.1444270684715836</c:v>
                </c:pt>
                <c:pt idx="12">
                  <c:v>6.4356265621170611E-2</c:v>
                </c:pt>
                <c:pt idx="13">
                  <c:v>4.8037298995656626E-2</c:v>
                </c:pt>
                <c:pt idx="14">
                  <c:v>9.5815658513217106E-2</c:v>
                </c:pt>
                <c:pt idx="15">
                  <c:v>1.8150497602633466E-2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856-4D67-A1B3-B235579E18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088336"/>
        <c:axId val="415090688"/>
      </c:lineChart>
      <c:catAx>
        <c:axId val="415088336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15090688"/>
        <c:crosses val="autoZero"/>
        <c:auto val="1"/>
        <c:lblAlgn val="ctr"/>
        <c:lblOffset val="100"/>
        <c:noMultiLvlLbl val="0"/>
      </c:catAx>
      <c:valAx>
        <c:axId val="415090688"/>
        <c:scaling>
          <c:orientation val="minMax"/>
          <c:min val="-0.60000000000000009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150883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</a:defRPr>
      </a:pPr>
      <a:endParaRPr lang="es-CL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'Rentabilidad real'!$B$4</c:f>
              <c:strCache>
                <c:ptCount val="1"/>
                <c:pt idx="0">
                  <c:v>Fondo 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'Rentabilidad real'!$C$3:$R$3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'Rentabilidad real'!$C$4:$R$4</c:f>
              <c:numCache>
                <c:formatCode>0.0%</c:formatCode>
                <c:ptCount val="16"/>
                <c:pt idx="0">
                  <c:v>0.26900000000000002</c:v>
                </c:pt>
                <c:pt idx="1">
                  <c:v>0.129</c:v>
                </c:pt>
                <c:pt idx="2">
                  <c:v>0.107</c:v>
                </c:pt>
                <c:pt idx="3">
                  <c:v>0.223</c:v>
                </c:pt>
                <c:pt idx="4">
                  <c:v>0.10100000000000001</c:v>
                </c:pt>
                <c:pt idx="5">
                  <c:v>-0.40300000000000002</c:v>
                </c:pt>
                <c:pt idx="6">
                  <c:v>0.43490137108067051</c:v>
                </c:pt>
                <c:pt idx="7">
                  <c:v>0.11632009496253312</c:v>
                </c:pt>
                <c:pt idx="8">
                  <c:v>-0.11126650369824979</c:v>
                </c:pt>
                <c:pt idx="9">
                  <c:v>6.0546367409759633E-2</c:v>
                </c:pt>
                <c:pt idx="10">
                  <c:v>6.7873902512744153E-2</c:v>
                </c:pt>
                <c:pt idx="11">
                  <c:v>8.8551587906386592E-2</c:v>
                </c:pt>
                <c:pt idx="12">
                  <c:v>3.8010380160182322E-2</c:v>
                </c:pt>
                <c:pt idx="13">
                  <c:v>-8.8221513122795844E-3</c:v>
                </c:pt>
                <c:pt idx="14">
                  <c:v>0.15441004104960759</c:v>
                </c:pt>
                <c:pt idx="15">
                  <c:v>-5.5979438270280381E-2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B45-4AC0-B172-BF36669ECA1A}"/>
            </c:ext>
          </c:extLst>
        </c:ser>
        <c:ser>
          <c:idx val="1"/>
          <c:order val="1"/>
          <c:tx>
            <c:strRef>
              <c:f>'Rentabilidad real'!$B$5</c:f>
              <c:strCache>
                <c:ptCount val="1"/>
                <c:pt idx="0">
                  <c:v>Fondo B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'Rentabilidad real'!$C$3:$R$3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'Rentabilidad real'!$C$5:$R$5</c:f>
              <c:numCache>
                <c:formatCode>0.0%</c:formatCode>
                <c:ptCount val="16"/>
                <c:pt idx="0">
                  <c:v>0.16</c:v>
                </c:pt>
                <c:pt idx="1">
                  <c:v>0.10299999999999999</c:v>
                </c:pt>
                <c:pt idx="2">
                  <c:v>7.2999999999999995E-2</c:v>
                </c:pt>
                <c:pt idx="3">
                  <c:v>0.188</c:v>
                </c:pt>
                <c:pt idx="4">
                  <c:v>7.4999999999999997E-2</c:v>
                </c:pt>
                <c:pt idx="5">
                  <c:v>-0.30099999999999999</c:v>
                </c:pt>
                <c:pt idx="6">
                  <c:v>0.33405866804141721</c:v>
                </c:pt>
                <c:pt idx="7">
                  <c:v>0.11375949104772973</c:v>
                </c:pt>
                <c:pt idx="8">
                  <c:v>-7.5200656792420939E-2</c:v>
                </c:pt>
                <c:pt idx="9">
                  <c:v>4.8760024691988646E-2</c:v>
                </c:pt>
                <c:pt idx="10">
                  <c:v>4.3271614460689778E-2</c:v>
                </c:pt>
                <c:pt idx="11">
                  <c:v>8.2629944950549372E-2</c:v>
                </c:pt>
                <c:pt idx="12">
                  <c:v>2.5003598343792593E-2</c:v>
                </c:pt>
                <c:pt idx="13">
                  <c:v>1.0699847895381026E-2</c:v>
                </c:pt>
                <c:pt idx="14">
                  <c:v>0.1179471234457504</c:v>
                </c:pt>
                <c:pt idx="15">
                  <c:v>-3.6970445600005918E-2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B45-4AC0-B172-BF36669ECA1A}"/>
            </c:ext>
          </c:extLst>
        </c:ser>
        <c:ser>
          <c:idx val="2"/>
          <c:order val="2"/>
          <c:tx>
            <c:strRef>
              <c:f>'Rentabilidad real'!$B$6</c:f>
              <c:strCache>
                <c:ptCount val="1"/>
                <c:pt idx="0">
                  <c:v>Fondo C</c:v>
                </c:pt>
              </c:strCache>
            </c:strRef>
          </c:tx>
          <c:spPr>
            <a:ln w="19050" cap="rnd">
              <a:solidFill>
                <a:srgbClr val="A5A5A5"/>
              </a:solidFill>
              <a:round/>
            </a:ln>
            <a:effectLst/>
          </c:spPr>
          <c:marker>
            <c:symbol val="none"/>
          </c:marker>
          <c:cat>
            <c:strRef>
              <c:f>'Rentabilidad real'!$C$3:$R$3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'Rentabilidad real'!$C$6:$R$6</c:f>
              <c:numCache>
                <c:formatCode>0.0%</c:formatCode>
                <c:ptCount val="16"/>
                <c:pt idx="0">
                  <c:v>0.105</c:v>
                </c:pt>
                <c:pt idx="1">
                  <c:v>8.8999999999999996E-2</c:v>
                </c:pt>
                <c:pt idx="2">
                  <c:v>4.5999999999999999E-2</c:v>
                </c:pt>
                <c:pt idx="3">
                  <c:v>0.158</c:v>
                </c:pt>
                <c:pt idx="4">
                  <c:v>0.05</c:v>
                </c:pt>
                <c:pt idx="5">
                  <c:v>-0.189</c:v>
                </c:pt>
                <c:pt idx="6">
                  <c:v>0.22528650009537005</c:v>
                </c:pt>
                <c:pt idx="7">
                  <c:v>9.3432674332100854E-2</c:v>
                </c:pt>
                <c:pt idx="8">
                  <c:v>-3.7896188543216025E-2</c:v>
                </c:pt>
                <c:pt idx="9">
                  <c:v>4.6119845312701871E-2</c:v>
                </c:pt>
                <c:pt idx="10">
                  <c:v>4.682407369682836E-2</c:v>
                </c:pt>
                <c:pt idx="11">
                  <c:v>9.0007363571340204E-2</c:v>
                </c:pt>
                <c:pt idx="12">
                  <c:v>2.1658982937318078E-2</c:v>
                </c:pt>
                <c:pt idx="13">
                  <c:v>1.7431902761170119E-2</c:v>
                </c:pt>
                <c:pt idx="14">
                  <c:v>7.5086202838229615E-2</c:v>
                </c:pt>
                <c:pt idx="15">
                  <c:v>-8.8826393513891152E-3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B45-4AC0-B172-BF36669ECA1A}"/>
            </c:ext>
          </c:extLst>
        </c:ser>
        <c:ser>
          <c:idx val="3"/>
          <c:order val="3"/>
          <c:tx>
            <c:strRef>
              <c:f>'Rentabilidad real'!$B$7</c:f>
              <c:strCache>
                <c:ptCount val="1"/>
                <c:pt idx="0">
                  <c:v>Fondo D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'Rentabilidad real'!$C$3:$R$3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'Rentabilidad real'!$C$7:$R$7</c:f>
              <c:numCache>
                <c:formatCode>0.0%</c:formatCode>
                <c:ptCount val="16"/>
                <c:pt idx="0">
                  <c:v>8.8999999999999996E-2</c:v>
                </c:pt>
                <c:pt idx="1">
                  <c:v>6.8000000000000005E-2</c:v>
                </c:pt>
                <c:pt idx="2">
                  <c:v>2.8000000000000001E-2</c:v>
                </c:pt>
                <c:pt idx="3">
                  <c:v>0.115</c:v>
                </c:pt>
                <c:pt idx="4">
                  <c:v>3.3000000000000002E-2</c:v>
                </c:pt>
                <c:pt idx="5">
                  <c:v>-9.9000000000000005E-2</c:v>
                </c:pt>
                <c:pt idx="6">
                  <c:v>0.15341457779584031</c:v>
                </c:pt>
                <c:pt idx="7">
                  <c:v>7.0783593069968037E-2</c:v>
                </c:pt>
                <c:pt idx="8">
                  <c:v>5.6691756251885832E-4</c:v>
                </c:pt>
                <c:pt idx="9">
                  <c:v>3.8145444044558219E-2</c:v>
                </c:pt>
                <c:pt idx="10">
                  <c:v>5.4197082495232154E-2</c:v>
                </c:pt>
                <c:pt idx="11">
                  <c:v>7.6834688593157369E-2</c:v>
                </c:pt>
                <c:pt idx="12">
                  <c:v>2.0203105309676287E-2</c:v>
                </c:pt>
                <c:pt idx="13">
                  <c:v>2.6032520601979206E-2</c:v>
                </c:pt>
                <c:pt idx="14">
                  <c:v>3.0891539972648728E-2</c:v>
                </c:pt>
                <c:pt idx="15">
                  <c:v>1.2144673936940971E-2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B45-4AC0-B172-BF36669ECA1A}"/>
            </c:ext>
          </c:extLst>
        </c:ser>
        <c:ser>
          <c:idx val="4"/>
          <c:order val="4"/>
          <c:tx>
            <c:strRef>
              <c:f>'Rentabilidad real'!$B$8</c:f>
              <c:strCache>
                <c:ptCount val="1"/>
                <c:pt idx="0">
                  <c:v>Fondo E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'Rentabilidad real'!$C$3:$R$3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'Rentabilidad real'!$C$8:$R$8</c:f>
              <c:numCache>
                <c:formatCode>0.0%</c:formatCode>
                <c:ptCount val="16"/>
                <c:pt idx="0">
                  <c:v>3.3000000000000002E-2</c:v>
                </c:pt>
                <c:pt idx="1">
                  <c:v>5.3999999999999999E-2</c:v>
                </c:pt>
                <c:pt idx="2">
                  <c:v>8.9999999999999993E-3</c:v>
                </c:pt>
                <c:pt idx="3">
                  <c:v>7.3999999999999996E-2</c:v>
                </c:pt>
                <c:pt idx="4">
                  <c:v>1.9E-2</c:v>
                </c:pt>
                <c:pt idx="5">
                  <c:v>-8.9999999999999993E-3</c:v>
                </c:pt>
                <c:pt idx="6">
                  <c:v>8.3432965614244806E-2</c:v>
                </c:pt>
                <c:pt idx="7">
                  <c:v>6.7090811982372031E-2</c:v>
                </c:pt>
                <c:pt idx="8">
                  <c:v>4.3139258566860489E-2</c:v>
                </c:pt>
                <c:pt idx="9">
                  <c:v>3.1495486886428281E-2</c:v>
                </c:pt>
                <c:pt idx="10">
                  <c:v>5.0916361486089315E-2</c:v>
                </c:pt>
                <c:pt idx="11">
                  <c:v>6.780301686951952E-2</c:v>
                </c:pt>
                <c:pt idx="12">
                  <c:v>7.0030327964068296E-3</c:v>
                </c:pt>
                <c:pt idx="13">
                  <c:v>3.9034478171910539E-2</c:v>
                </c:pt>
                <c:pt idx="14">
                  <c:v>1.0120119011988426E-2</c:v>
                </c:pt>
                <c:pt idx="15">
                  <c:v>3.0727033201766667E-2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B45-4AC0-B172-BF36669ECA1A}"/>
            </c:ext>
          </c:extLst>
        </c:ser>
        <c:ser>
          <c:idx val="5"/>
          <c:order val="5"/>
          <c:tx>
            <c:strRef>
              <c:f>'Rentabilidad real'!$B$9</c:f>
              <c:strCache>
                <c:ptCount val="1"/>
                <c:pt idx="0">
                  <c:v>Promedio</c:v>
                </c:pt>
              </c:strCache>
            </c:strRef>
          </c:tx>
          <c:spPr>
            <a:ln w="1905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'Rentabilidad real'!$C$3:$R$3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'Rentabilidad real'!$C$9:$R$9</c:f>
              <c:numCache>
                <c:formatCode>0.0%</c:formatCode>
                <c:ptCount val="16"/>
                <c:pt idx="0">
                  <c:v>0.11899999999999999</c:v>
                </c:pt>
                <c:pt idx="1">
                  <c:v>9.0999999999999998E-2</c:v>
                </c:pt>
                <c:pt idx="2">
                  <c:v>5.7000000000000002E-2</c:v>
                </c:pt>
                <c:pt idx="3">
                  <c:v>0.17100000000000001</c:v>
                </c:pt>
                <c:pt idx="4">
                  <c:v>6.6000000000000003E-2</c:v>
                </c:pt>
                <c:pt idx="5">
                  <c:v>-0.219</c:v>
                </c:pt>
                <c:pt idx="6">
                  <c:v>0.27850855986282075</c:v>
                </c:pt>
                <c:pt idx="7">
                  <c:v>9.9110925735618846E-2</c:v>
                </c:pt>
                <c:pt idx="8">
                  <c:v>-4.6080508695006753E-2</c:v>
                </c:pt>
                <c:pt idx="9">
                  <c:v>4.6089625795993266E-2</c:v>
                </c:pt>
                <c:pt idx="10">
                  <c:v>5.1592866080046769E-2</c:v>
                </c:pt>
                <c:pt idx="11">
                  <c:v>8.3200678040146483E-2</c:v>
                </c:pt>
                <c:pt idx="12">
                  <c:v>2.2744396663288775E-2</c:v>
                </c:pt>
                <c:pt idx="13">
                  <c:v>1.9442183397611217E-2</c:v>
                </c:pt>
                <c:pt idx="14">
                  <c:v>7.740794899172386E-2</c:v>
                </c:pt>
                <c:pt idx="15">
                  <c:v>-1.0202879154741003E-2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B45-4AC0-B172-BF36669EC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088336"/>
        <c:axId val="415090688"/>
      </c:lineChart>
      <c:catAx>
        <c:axId val="415088336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15090688"/>
        <c:crosses val="autoZero"/>
        <c:auto val="1"/>
        <c:lblAlgn val="ctr"/>
        <c:lblOffset val="100"/>
        <c:noMultiLvlLbl val="0"/>
      </c:catAx>
      <c:valAx>
        <c:axId val="415090688"/>
        <c:scaling>
          <c:orientation val="minMax"/>
          <c:min val="-0.60000000000000009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150883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</a:defRPr>
      </a:pPr>
      <a:endParaRPr lang="es-CL"/>
    </a:p>
  </c:txPr>
  <c:externalData r:id="rId4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Comisiones!$B$3</c:f>
              <c:strCache>
                <c:ptCount val="1"/>
                <c:pt idx="0">
                  <c:v>Año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triangle"/>
            <c:size val="4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dLbl>
              <c:idx val="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EA-4A06-8208-0E99416E6E29}"/>
                </c:ext>
              </c:extLst>
            </c:dLbl>
            <c:dLbl>
              <c:idx val="1"/>
              <c:layout>
                <c:manualLayout>
                  <c:x val="-9.3068619340870452E-3"/>
                  <c:y val="2.96910802683771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EA-4A06-8208-0E99416E6E29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EA-4A06-8208-0E99416E6E29}"/>
                </c:ext>
              </c:extLst>
            </c:dLbl>
            <c:dLbl>
              <c:idx val="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EA-4A06-8208-0E99416E6E29}"/>
                </c:ext>
              </c:extLst>
            </c:dLbl>
            <c:dLbl>
              <c:idx val="4"/>
              <c:layout>
                <c:manualLayout>
                  <c:x val="-3.5778478324211827E-2"/>
                  <c:y val="2.49376628606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EA-4A06-8208-0E99416E6E29}"/>
                </c:ext>
              </c:extLst>
            </c:dLbl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AEA-4A06-8208-0E99416E6E29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AEA-4A06-8208-0E99416E6E29}"/>
                </c:ext>
              </c:extLst>
            </c:dLbl>
            <c:dLbl>
              <c:idx val="7"/>
              <c:layout>
                <c:manualLayout>
                  <c:x val="-1.4879834443246987E-2"/>
                  <c:y val="-2.2560954156844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EA-4A06-8208-0E99416E6E29}"/>
                </c:ext>
              </c:extLst>
            </c:dLbl>
            <c:dLbl>
              <c:idx val="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AEA-4A06-8208-0E99416E6E29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EA-4A06-8208-0E99416E6E29}"/>
                </c:ext>
              </c:extLst>
            </c:dLbl>
            <c:dLbl>
              <c:idx val="1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AEA-4A06-8208-0E99416E6E29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EA-4A06-8208-0E99416E6E29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AEA-4A06-8208-0E99416E6E29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AEA-4A06-8208-0E99416E6E29}"/>
                </c:ext>
              </c:extLst>
            </c:dLbl>
            <c:dLbl>
              <c:idx val="1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AEA-4A06-8208-0E99416E6E29}"/>
                </c:ext>
              </c:extLst>
            </c:dLbl>
            <c:dLbl>
              <c:idx val="1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AEA-4A06-8208-0E99416E6E29}"/>
                </c:ext>
              </c:extLst>
            </c:dLbl>
            <c:dLbl>
              <c:idx val="16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AEA-4A06-8208-0E99416E6E29}"/>
                </c:ext>
              </c:extLst>
            </c:dLbl>
            <c:dLbl>
              <c:idx val="17"/>
              <c:layout>
                <c:manualLayout>
                  <c:x val="-1.3932429253977578E-3"/>
                  <c:y val="-1.6636960926908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AEA-4A06-8208-0E99416E6E29}"/>
                </c:ext>
              </c:extLst>
            </c:dLbl>
            <c:dLbl>
              <c:idx val="1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AEA-4A06-8208-0E99416E6E29}"/>
                </c:ext>
              </c:extLst>
            </c:dLbl>
            <c:dLbl>
              <c:idx val="1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AEA-4A06-8208-0E99416E6E29}"/>
                </c:ext>
              </c:extLst>
            </c:dLbl>
            <c:dLbl>
              <c:idx val="2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AEA-4A06-8208-0E99416E6E29}"/>
                </c:ext>
              </c:extLst>
            </c:dLbl>
            <c:dLbl>
              <c:idx val="21"/>
              <c:layout>
                <c:manualLayout>
                  <c:x val="-3.5778478324211799E-2"/>
                  <c:y val="2.25609541568447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AEA-4A06-8208-0E99416E6E29}"/>
                </c:ext>
              </c:extLst>
            </c:dLbl>
            <c:dLbl>
              <c:idx val="22"/>
              <c:layout>
                <c:manualLayout>
                  <c:x val="-1.4879834443246963E-2"/>
                  <c:y val="-1.7807536749156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AEA-4A06-8208-0E99416E6E29}"/>
                </c:ext>
              </c:extLst>
            </c:dLbl>
            <c:dLbl>
              <c:idx val="2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EA-4A06-8208-0E99416E6E29}"/>
                </c:ext>
              </c:extLst>
            </c:dLbl>
            <c:dLbl>
              <c:idx val="2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AEA-4A06-8208-0E99416E6E29}"/>
                </c:ext>
              </c:extLst>
            </c:dLbl>
            <c:dLbl>
              <c:idx val="2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AEA-4A06-8208-0E99416E6E29}"/>
                </c:ext>
              </c:extLst>
            </c:dLbl>
            <c:dLbl>
              <c:idx val="2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AEA-4A06-8208-0E99416E6E29}"/>
                </c:ext>
              </c:extLst>
            </c:dLbl>
            <c:dLbl>
              <c:idx val="2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AEA-4A06-8208-0E99416E6E29}"/>
                </c:ext>
              </c:extLst>
            </c:dLbl>
            <c:dLbl>
              <c:idx val="2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AEA-4A06-8208-0E99416E6E29}"/>
                </c:ext>
              </c:extLst>
            </c:dLbl>
            <c:dLbl>
              <c:idx val="2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AEA-4A06-8208-0E99416E6E29}"/>
                </c:ext>
              </c:extLst>
            </c:dLbl>
            <c:dLbl>
              <c:idx val="3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4AEA-4A06-8208-0E99416E6E29}"/>
                </c:ext>
              </c:extLst>
            </c:dLbl>
            <c:dLbl>
              <c:idx val="31"/>
              <c:layout>
                <c:manualLayout>
                  <c:x val="-3.7198443579766635E-2"/>
                  <c:y val="2.81363105867047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4AEA-4A06-8208-0E99416E6E29}"/>
                </c:ext>
              </c:extLst>
            </c:dLbl>
            <c:dLbl>
              <c:idx val="3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4AEA-4A06-8208-0E99416E6E29}"/>
                </c:ext>
              </c:extLst>
            </c:dLbl>
            <c:dLbl>
              <c:idx val="3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AEA-4A06-8208-0E99416E6E29}"/>
                </c:ext>
              </c:extLst>
            </c:dLbl>
            <c:dLbl>
              <c:idx val="3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4AEA-4A06-8208-0E99416E6E29}"/>
                </c:ext>
              </c:extLst>
            </c:dLbl>
            <c:dLbl>
              <c:idx val="3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4AEA-4A06-8208-0E99416E6E29}"/>
                </c:ext>
              </c:extLst>
            </c:dLbl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4AEA-4A06-8208-0E99416E6E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Comisiones!$B$4:$B$40</c:f>
              <c:numCache>
                <c:formatCode>General</c:formatCode>
                <c:ptCount val="37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</c:numCache>
            </c:numRef>
          </c:xVal>
          <c:yVal>
            <c:numRef>
              <c:f>Comisiones!$C$4:$C$40</c:f>
              <c:numCache>
                <c:formatCode>0.00%</c:formatCode>
                <c:ptCount val="37"/>
                <c:pt idx="0">
                  <c:v>1.8599999999999998E-2</c:v>
                </c:pt>
                <c:pt idx="1">
                  <c:v>2.2700000000000001E-2</c:v>
                </c:pt>
                <c:pt idx="2">
                  <c:v>2.3199999999999998E-2</c:v>
                </c:pt>
                <c:pt idx="3">
                  <c:v>2.18E-2</c:v>
                </c:pt>
                <c:pt idx="4">
                  <c:v>1.9599999999999999E-2</c:v>
                </c:pt>
                <c:pt idx="5">
                  <c:v>1.9099999999999999E-2</c:v>
                </c:pt>
                <c:pt idx="6">
                  <c:v>2.1700000000000001E-2</c:v>
                </c:pt>
                <c:pt idx="7">
                  <c:v>1.9800000000000002E-2</c:v>
                </c:pt>
                <c:pt idx="8">
                  <c:v>1.8800000000000001E-2</c:v>
                </c:pt>
                <c:pt idx="9">
                  <c:v>2.1700000000000001E-2</c:v>
                </c:pt>
                <c:pt idx="10">
                  <c:v>2.2200000000000001E-2</c:v>
                </c:pt>
                <c:pt idx="11">
                  <c:v>2.29E-2</c:v>
                </c:pt>
                <c:pt idx="12">
                  <c:v>2.3300000000000001E-2</c:v>
                </c:pt>
                <c:pt idx="13">
                  <c:v>2.4500000000000001E-2</c:v>
                </c:pt>
                <c:pt idx="14">
                  <c:v>2.41E-2</c:v>
                </c:pt>
                <c:pt idx="15">
                  <c:v>2.3800000000000002E-2</c:v>
                </c:pt>
                <c:pt idx="16">
                  <c:v>2.0899999999999998E-2</c:v>
                </c:pt>
                <c:pt idx="17">
                  <c:v>1.83E-2</c:v>
                </c:pt>
                <c:pt idx="18">
                  <c:v>1.6899999999999998E-2</c:v>
                </c:pt>
                <c:pt idx="19">
                  <c:v>1.67E-2</c:v>
                </c:pt>
                <c:pt idx="20">
                  <c:v>1.6400000000000001E-2</c:v>
                </c:pt>
                <c:pt idx="21">
                  <c:v>1.46E-2</c:v>
                </c:pt>
                <c:pt idx="22">
                  <c:v>1.4500000000000001E-2</c:v>
                </c:pt>
                <c:pt idx="23">
                  <c:v>1.34E-2</c:v>
                </c:pt>
                <c:pt idx="24">
                  <c:v>1.35E-2</c:v>
                </c:pt>
                <c:pt idx="25">
                  <c:v>1.35E-2</c:v>
                </c:pt>
                <c:pt idx="26">
                  <c:v>1.4800000000000001E-2</c:v>
                </c:pt>
                <c:pt idx="27">
                  <c:v>1.4999999999999999E-2</c:v>
                </c:pt>
                <c:pt idx="28">
                  <c:v>1.4999999999999999E-2</c:v>
                </c:pt>
                <c:pt idx="29">
                  <c:v>1.4800000000000001E-2</c:v>
                </c:pt>
                <c:pt idx="30">
                  <c:v>1.41E-2</c:v>
                </c:pt>
                <c:pt idx="31">
                  <c:v>1.3899999999999999E-2</c:v>
                </c:pt>
                <c:pt idx="32">
                  <c:v>1.3100000000000001E-2</c:v>
                </c:pt>
                <c:pt idx="33">
                  <c:v>1.2800000000000001E-2</c:v>
                </c:pt>
                <c:pt idx="34">
                  <c:v>1.26E-2</c:v>
                </c:pt>
                <c:pt idx="35">
                  <c:v>1.2E-2</c:v>
                </c:pt>
                <c:pt idx="36">
                  <c:v>1.21E-2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4AEA-4A06-8208-0E99416E6E29}"/>
            </c:ext>
          </c:extLst>
        </c:ser>
        <c:ser>
          <c:idx val="1"/>
          <c:order val="1"/>
          <c:tx>
            <c:strRef>
              <c:f>Comisiones!$F$3</c:f>
              <c:strCache>
                <c:ptCount val="1"/>
                <c:pt idx="0">
                  <c:v>Comisión promedio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Comisiones!$F$4:$F$21</c:f>
              <c:numCache>
                <c:formatCode>0.00%</c:formatCode>
                <c:ptCount val="18"/>
                <c:pt idx="0">
                  <c:v>1.67E-2</c:v>
                </c:pt>
                <c:pt idx="1">
                  <c:v>1.6400000000000001E-2</c:v>
                </c:pt>
                <c:pt idx="2">
                  <c:v>1.46E-2</c:v>
                </c:pt>
                <c:pt idx="3">
                  <c:v>1.4500000000000001E-2</c:v>
                </c:pt>
                <c:pt idx="4">
                  <c:v>1.34E-2</c:v>
                </c:pt>
                <c:pt idx="5">
                  <c:v>1.35E-2</c:v>
                </c:pt>
                <c:pt idx="6">
                  <c:v>1.35E-2</c:v>
                </c:pt>
                <c:pt idx="7">
                  <c:v>1.4800000000000001E-2</c:v>
                </c:pt>
                <c:pt idx="8">
                  <c:v>1.4999999999999999E-2</c:v>
                </c:pt>
                <c:pt idx="9">
                  <c:v>1.4999999999999999E-2</c:v>
                </c:pt>
                <c:pt idx="10">
                  <c:v>1.4800000000000001E-2</c:v>
                </c:pt>
                <c:pt idx="11">
                  <c:v>1.41E-2</c:v>
                </c:pt>
                <c:pt idx="12">
                  <c:v>1.3899999999999999E-2</c:v>
                </c:pt>
                <c:pt idx="13">
                  <c:v>1.3100000000000001E-2</c:v>
                </c:pt>
                <c:pt idx="14">
                  <c:v>1.2800000000000001E-2</c:v>
                </c:pt>
                <c:pt idx="15">
                  <c:v>1.26E-2</c:v>
                </c:pt>
                <c:pt idx="16">
                  <c:v>1.2E-2</c:v>
                </c:pt>
                <c:pt idx="17">
                  <c:v>1.21E-2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4AEA-4A06-8208-0E99416E6E2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679662256"/>
        <c:axId val="679662584"/>
      </c:scatterChart>
      <c:valAx>
        <c:axId val="679662256"/>
        <c:scaling>
          <c:orientation val="minMax"/>
          <c:max val="2018"/>
          <c:min val="1982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79662584"/>
        <c:crosses val="autoZero"/>
        <c:crossBetween val="midCat"/>
        <c:majorUnit val="3"/>
      </c:valAx>
      <c:valAx>
        <c:axId val="67966258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796622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CL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L" sz="2000" b="0" i="0" u="none" strike="noStrike" baseline="0" dirty="0"/>
              <a:t>Comisiones pagadas a gestores de fondos por los Fondos de Pensiones como porcentaje de los activos totales (% anualizados)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'Comisiones fondos'!$D$5</c:f>
              <c:strCache>
                <c:ptCount val="1"/>
                <c:pt idx="0">
                  <c:v>Comisión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'Comisiones fondos'!$C$6:$C$15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'Comisiones fondos'!$D$6:$D$15</c:f>
              <c:numCache>
                <c:formatCode>0.00%</c:formatCode>
                <c:ptCount val="10"/>
                <c:pt idx="0">
                  <c:v>2.8999999999999998E-3</c:v>
                </c:pt>
                <c:pt idx="1">
                  <c:v>3.2000000000000002E-3</c:v>
                </c:pt>
                <c:pt idx="2">
                  <c:v>2.0999999999999999E-3</c:v>
                </c:pt>
                <c:pt idx="3">
                  <c:v>2.2000000000000001E-3</c:v>
                </c:pt>
                <c:pt idx="4">
                  <c:v>2.3999999999999998E-3</c:v>
                </c:pt>
                <c:pt idx="5">
                  <c:v>2.5000000000000001E-3</c:v>
                </c:pt>
                <c:pt idx="6">
                  <c:v>2.3E-3</c:v>
                </c:pt>
                <c:pt idx="7">
                  <c:v>2.3E-3</c:v>
                </c:pt>
                <c:pt idx="8">
                  <c:v>2.8E-3</c:v>
                </c:pt>
                <c:pt idx="9">
                  <c:v>2.8E-3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29-499F-9808-DD93A449F5D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79376696"/>
        <c:axId val="579377024"/>
        <c:extLst>
          <c:ext xmlns:c15="http://schemas.microsoft.com/office/drawing/2012/chart" uri="{02D57815-91ED-43cb-92C2-25804820EDAC}">
            <c15:filteredLine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'Comisiones fondos'!$E$5</c15:sqref>
                        </c15:formulaRef>
                      </c:ext>
                    </c:extLst>
                    <c:strCache>
                      <c:ptCount val="1"/>
                      <c:pt idx="0">
                        <c:v>$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L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'Comisiones fondos'!$C$6:$C$15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'Comisiones fondos'!$E$6:$E$15</c15:sqref>
                        </c15:formulaRef>
                      </c:ext>
                    </c:extLst>
                    <c:numCache>
                      <c:formatCode>"$"\ #,##0</c:formatCode>
                      <c:ptCount val="10"/>
                      <c:pt idx="0">
                        <c:v>241.66666666666666</c:v>
                      </c:pt>
                      <c:pt idx="1">
                        <c:v>266.66666666666669</c:v>
                      </c:pt>
                      <c:pt idx="2">
                        <c:v>175</c:v>
                      </c:pt>
                      <c:pt idx="3">
                        <c:v>183.33333333333334</c:v>
                      </c:pt>
                      <c:pt idx="4">
                        <c:v>200</c:v>
                      </c:pt>
                      <c:pt idx="5">
                        <c:v>208.33333333333334</c:v>
                      </c:pt>
                      <c:pt idx="6">
                        <c:v>191.66666666666666</c:v>
                      </c:pt>
                      <c:pt idx="7">
                        <c:v>192</c:v>
                      </c:pt>
                      <c:pt idx="8">
                        <c:v>233</c:v>
                      </c:pt>
                      <c:pt idx="9">
                        <c:v>235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6A29-499F-9808-DD93A449F5D9}"/>
                  </c:ext>
                </c:extLst>
              </c15:ser>
            </c15:filteredLineSeries>
          </c:ext>
        </c:extLst>
      </c:lineChart>
      <c:catAx>
        <c:axId val="579376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79377024"/>
        <c:crosses val="autoZero"/>
        <c:auto val="1"/>
        <c:lblAlgn val="ctr"/>
        <c:lblOffset val="100"/>
        <c:noMultiLvlLbl val="0"/>
      </c:catAx>
      <c:valAx>
        <c:axId val="57937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79376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CL"/>
    </a:p>
  </c:txPr>
  <c:externalData r:id="rId4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L" sz="2000" b="0" i="0" u="none" strike="noStrike" baseline="0" dirty="0"/>
              <a:t>Comisiones mensuales </a:t>
            </a:r>
            <a:r>
              <a:rPr lang="es-CL" sz="2000" b="0" i="0" u="none" strike="noStrike" baseline="0" dirty="0">
                <a:effectLst/>
              </a:rPr>
              <a:t>pagadas a gestores de fondos por los Fondos de Pensiones </a:t>
            </a:r>
            <a:r>
              <a:rPr lang="es-CL" sz="2000" b="0" i="0" u="none" strike="noStrike" baseline="0" dirty="0"/>
              <a:t>por cada millón de pesos en saldo de la cuenta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lineChart>
        <c:grouping val="standard"/>
        <c:varyColors val="0"/>
        <c:ser>
          <c:idx val="2"/>
          <c:order val="1"/>
          <c:tx>
            <c:strRef>
              <c:f>'Comisiones fondos'!$E$4</c:f>
              <c:strCache>
                <c:ptCount val="1"/>
                <c:pt idx="0">
                  <c:v>$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rgbClr val="4472C4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4472C4"/>
              </a:solidFill>
              <a:ln w="9525">
                <a:solidFill>
                  <a:srgbClr val="4472C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'Comisiones fondos'!$C$5:$C$14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  <c:extLst xmlns:c15="http://schemas.microsoft.com/office/drawing/2012/chart"/>
            </c:numRef>
          </c:cat>
          <c:val>
            <c:numRef>
              <c:f>'Comisiones fondos'!$E$5:$E$14</c:f>
              <c:numCache>
                <c:formatCode>"$"\ #,##0</c:formatCode>
                <c:ptCount val="10"/>
                <c:pt idx="0">
                  <c:v>241.66666666666666</c:v>
                </c:pt>
                <c:pt idx="1">
                  <c:v>266.66666666666669</c:v>
                </c:pt>
                <c:pt idx="2">
                  <c:v>175</c:v>
                </c:pt>
                <c:pt idx="3">
                  <c:v>183.33333333333334</c:v>
                </c:pt>
                <c:pt idx="4">
                  <c:v>200</c:v>
                </c:pt>
                <c:pt idx="5">
                  <c:v>208.33333333333334</c:v>
                </c:pt>
                <c:pt idx="6">
                  <c:v>191.66666666666666</c:v>
                </c:pt>
                <c:pt idx="7">
                  <c:v>192</c:v>
                </c:pt>
                <c:pt idx="8">
                  <c:v>233</c:v>
                </c:pt>
                <c:pt idx="9">
                  <c:v>235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0-7F98-4006-AA9E-42B830D28F4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79376696"/>
        <c:axId val="579377024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'Comisiones fondos'!$D$4</c15:sqref>
                        </c15:formulaRef>
                      </c:ext>
                    </c:extLst>
                    <c:strCache>
                      <c:ptCount val="1"/>
                      <c:pt idx="0">
                        <c:v>Comisión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diamond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L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'Comisiones fondos'!$C$5:$C$14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'Comisiones fondos'!$D$5:$D$14</c15:sqref>
                        </c15:formulaRef>
                      </c:ext>
                    </c:extLst>
                    <c:numCache>
                      <c:formatCode>0.00%</c:formatCode>
                      <c:ptCount val="10"/>
                      <c:pt idx="0">
                        <c:v>2.8999999999999998E-3</c:v>
                      </c:pt>
                      <c:pt idx="1">
                        <c:v>3.2000000000000002E-3</c:v>
                      </c:pt>
                      <c:pt idx="2">
                        <c:v>2.0999999999999999E-3</c:v>
                      </c:pt>
                      <c:pt idx="3">
                        <c:v>2.2000000000000001E-3</c:v>
                      </c:pt>
                      <c:pt idx="4">
                        <c:v>2.3999999999999998E-3</c:v>
                      </c:pt>
                      <c:pt idx="5">
                        <c:v>2.5000000000000001E-3</c:v>
                      </c:pt>
                      <c:pt idx="6">
                        <c:v>2.3E-3</c:v>
                      </c:pt>
                      <c:pt idx="7">
                        <c:v>2.3E-3</c:v>
                      </c:pt>
                      <c:pt idx="8">
                        <c:v>2.8E-3</c:v>
                      </c:pt>
                      <c:pt idx="9">
                        <c:v>2.8E-3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7F98-4006-AA9E-42B830D28F4C}"/>
                  </c:ext>
                </c:extLst>
              </c15:ser>
            </c15:filteredLineSeries>
          </c:ext>
        </c:extLst>
      </c:lineChart>
      <c:catAx>
        <c:axId val="579376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79377024"/>
        <c:crosses val="autoZero"/>
        <c:auto val="1"/>
        <c:lblAlgn val="ctr"/>
        <c:lblOffset val="100"/>
        <c:noMultiLvlLbl val="0"/>
      </c:catAx>
      <c:valAx>
        <c:axId val="57937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79376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C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'Afiliados (age, tipo, reg, sex)'!$AJ$52</c:f>
              <c:strCache>
                <c:ptCount val="1"/>
                <c:pt idx="0">
                  <c:v>2018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03-4BC6-988D-06572DF44D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403-4BC6-988D-06572DF44D7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rgbClr val="4472C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03-4BC6-988D-06572DF44D7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rgbClr val="ED7D3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03-4BC6-988D-06572DF44D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spc="0" baseline="0">
                    <a:solidFill>
                      <a:srgbClr val="ED7D3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'Afiliados (age, tipo, reg, sex)'!$B$53:$B$68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'Afiliados (age, tipo, reg, sex)'!$AJ$53:$AJ$68</c:f>
              <c:numCache>
                <c:formatCode>#,##0</c:formatCode>
                <c:ptCount val="2"/>
                <c:pt idx="0">
                  <c:v>264721</c:v>
                </c:pt>
                <c:pt idx="1">
                  <c:v>251685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03-4BC6-988D-06572DF44D7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C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'Afiliados (age, tipo, reg, sex)'!$AJ$71</c:f>
              <c:strCache>
                <c:ptCount val="1"/>
                <c:pt idx="0">
                  <c:v>2018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35B-4BEA-B395-C3E9D8CA13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35B-4BEA-B395-C3E9D8CA133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35B-4BEA-B395-C3E9D8CA133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35B-4BEA-B395-C3E9D8CA133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35B-4BEA-B395-C3E9D8CA133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35B-4BEA-B395-C3E9D8CA133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35B-4BEA-B395-C3E9D8CA133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35B-4BEA-B395-C3E9D8CA133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35B-4BEA-B395-C3E9D8CA133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5B-4BEA-B395-C3E9D8CA133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5B-4BEA-B395-C3E9D8CA133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5B-4BEA-B395-C3E9D8CA133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5B-4BEA-B395-C3E9D8CA133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5B-4BEA-B395-C3E9D8CA13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'Afiliados (age, tipo, reg, sex)'!$B$72:$B$76</c:f>
              <c:strCache>
                <c:ptCount val="5"/>
                <c:pt idx="0">
                  <c:v>Fondo A</c:v>
                </c:pt>
                <c:pt idx="1">
                  <c:v>Fondo B</c:v>
                </c:pt>
                <c:pt idx="2">
                  <c:v>Fondo C</c:v>
                </c:pt>
                <c:pt idx="3">
                  <c:v>Fondo D</c:v>
                </c:pt>
                <c:pt idx="4">
                  <c:v>Fondo E</c:v>
                </c:pt>
              </c:strCache>
            </c:strRef>
          </c:cat>
          <c:val>
            <c:numRef>
              <c:f>'Afiliados (age, tipo, reg, sex)'!$AJ$72:$AJ$76</c:f>
              <c:numCache>
                <c:formatCode>#,##0</c:formatCode>
                <c:ptCount val="5"/>
                <c:pt idx="0">
                  <c:v>1290204</c:v>
                </c:pt>
                <c:pt idx="1">
                  <c:v>4444631</c:v>
                </c:pt>
                <c:pt idx="2">
                  <c:v>3816376</c:v>
                </c:pt>
                <c:pt idx="3">
                  <c:v>1403802</c:v>
                </c:pt>
                <c:pt idx="4">
                  <c:v>803305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35B-4BEA-B395-C3E9D8CA133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'Afiliados por fondo y edad'!$R$18</c:f>
              <c:strCache>
                <c:ptCount val="1"/>
                <c:pt idx="0">
                  <c:v>Fondo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61-4635-959E-AA4564F6A9B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61-4635-959E-AA4564F6A9B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61-4635-959E-AA4564F6A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'Afiliados por fondo y edad'!$Q$19:$Q$30</c:f>
              <c:strCache>
                <c:ptCount val="12"/>
                <c:pt idx="0">
                  <c:v>Hasta 20</c:v>
                </c:pt>
                <c:pt idx="1">
                  <c:v>+20 - 25</c:v>
                </c:pt>
                <c:pt idx="2">
                  <c:v>+25 - 30</c:v>
                </c:pt>
                <c:pt idx="3">
                  <c:v>+30 - 35</c:v>
                </c:pt>
                <c:pt idx="4">
                  <c:v>+35 - 40</c:v>
                </c:pt>
                <c:pt idx="5">
                  <c:v>+40 - 45</c:v>
                </c:pt>
                <c:pt idx="6">
                  <c:v>+45 - 50</c:v>
                </c:pt>
                <c:pt idx="7">
                  <c:v>+50 - 55</c:v>
                </c:pt>
                <c:pt idx="8">
                  <c:v>+55 - 60</c:v>
                </c:pt>
                <c:pt idx="9">
                  <c:v>+60 - 65</c:v>
                </c:pt>
                <c:pt idx="10">
                  <c:v>+65 - 70</c:v>
                </c:pt>
                <c:pt idx="11">
                  <c:v>Más de 70</c:v>
                </c:pt>
              </c:strCache>
            </c:strRef>
          </c:cat>
          <c:val>
            <c:numRef>
              <c:f>'Afiliados por fondo y edad'!$R$19:$R$30</c:f>
              <c:numCache>
                <c:formatCode>0%</c:formatCode>
                <c:ptCount val="12"/>
                <c:pt idx="0">
                  <c:v>3.8796571628476474E-2</c:v>
                </c:pt>
                <c:pt idx="1">
                  <c:v>4.6637906261869561E-2</c:v>
                </c:pt>
                <c:pt idx="2">
                  <c:v>0.13760573549711824</c:v>
                </c:pt>
                <c:pt idx="3">
                  <c:v>0.22193523150472527</c:v>
                </c:pt>
                <c:pt idx="4">
                  <c:v>0.14861750679061334</c:v>
                </c:pt>
                <c:pt idx="5">
                  <c:v>0.14225448391907913</c:v>
                </c:pt>
                <c:pt idx="6">
                  <c:v>0.11001442444167178</c:v>
                </c:pt>
                <c:pt idx="7">
                  <c:v>5.9318621495601437E-2</c:v>
                </c:pt>
                <c:pt idx="8">
                  <c:v>1.9744135182910388E-2</c:v>
                </c:pt>
                <c:pt idx="9">
                  <c:v>1.1032009257498833E-4</c:v>
                </c:pt>
                <c:pt idx="10">
                  <c:v>5.4952100086091621E-5</c:v>
                </c:pt>
                <c:pt idx="11">
                  <c:v>2.2556560575643426E-5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61-4635-959E-AA4564F6A9BE}"/>
            </c:ext>
          </c:extLst>
        </c:ser>
        <c:ser>
          <c:idx val="1"/>
          <c:order val="1"/>
          <c:tx>
            <c:strRef>
              <c:f>'Afiliados por fondo y edad'!$S$18</c:f>
              <c:strCache>
                <c:ptCount val="1"/>
                <c:pt idx="0">
                  <c:v>Fondo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'Afiliados por fondo y edad'!$Q$19:$Q$30</c:f>
              <c:strCache>
                <c:ptCount val="12"/>
                <c:pt idx="0">
                  <c:v>Hasta 20</c:v>
                </c:pt>
                <c:pt idx="1">
                  <c:v>+20 - 25</c:v>
                </c:pt>
                <c:pt idx="2">
                  <c:v>+25 - 30</c:v>
                </c:pt>
                <c:pt idx="3">
                  <c:v>+30 - 35</c:v>
                </c:pt>
                <c:pt idx="4">
                  <c:v>+35 - 40</c:v>
                </c:pt>
                <c:pt idx="5">
                  <c:v>+40 - 45</c:v>
                </c:pt>
                <c:pt idx="6">
                  <c:v>+45 - 50</c:v>
                </c:pt>
                <c:pt idx="7">
                  <c:v>+50 - 55</c:v>
                </c:pt>
                <c:pt idx="8">
                  <c:v>+55 - 60</c:v>
                </c:pt>
                <c:pt idx="9">
                  <c:v>+60 - 65</c:v>
                </c:pt>
                <c:pt idx="10">
                  <c:v>+65 - 70</c:v>
                </c:pt>
                <c:pt idx="11">
                  <c:v>Más de 70</c:v>
                </c:pt>
              </c:strCache>
            </c:strRef>
          </c:cat>
          <c:val>
            <c:numRef>
              <c:f>'Afiliados por fondo y edad'!$S$19:$S$30</c:f>
              <c:numCache>
                <c:formatCode>0%</c:formatCode>
                <c:ptCount val="12"/>
                <c:pt idx="0">
                  <c:v>0.91254737333100111</c:v>
                </c:pt>
                <c:pt idx="1">
                  <c:v>0.89351458613028123</c:v>
                </c:pt>
                <c:pt idx="2">
                  <c:v>0.74281259301965363</c:v>
                </c:pt>
                <c:pt idx="3">
                  <c:v>0.60079053508646352</c:v>
                </c:pt>
                <c:pt idx="4">
                  <c:v>0.40482437077951139</c:v>
                </c:pt>
                <c:pt idx="5">
                  <c:v>0.12867445536476857</c:v>
                </c:pt>
                <c:pt idx="6">
                  <c:v>9.0515847081113557E-2</c:v>
                </c:pt>
                <c:pt idx="7">
                  <c:v>6.7850529644115892E-2</c:v>
                </c:pt>
                <c:pt idx="8">
                  <c:v>7.1872513673754052E-2</c:v>
                </c:pt>
                <c:pt idx="9">
                  <c:v>7.6487032694650417E-2</c:v>
                </c:pt>
                <c:pt idx="10">
                  <c:v>6.6162328503654319E-2</c:v>
                </c:pt>
                <c:pt idx="11">
                  <c:v>2.4654320709178265E-2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61-4635-959E-AA4564F6A9BE}"/>
            </c:ext>
          </c:extLst>
        </c:ser>
        <c:ser>
          <c:idx val="2"/>
          <c:order val="2"/>
          <c:tx>
            <c:strRef>
              <c:f>'Afiliados por fondo y edad'!$T$18</c:f>
              <c:strCache>
                <c:ptCount val="1"/>
                <c:pt idx="0">
                  <c:v>Fondo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2463761224869604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61-4635-959E-AA4564F6A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'Afiliados por fondo y edad'!$Q$19:$Q$30</c:f>
              <c:strCache>
                <c:ptCount val="12"/>
                <c:pt idx="0">
                  <c:v>Hasta 20</c:v>
                </c:pt>
                <c:pt idx="1">
                  <c:v>+20 - 25</c:v>
                </c:pt>
                <c:pt idx="2">
                  <c:v>+25 - 30</c:v>
                </c:pt>
                <c:pt idx="3">
                  <c:v>+30 - 35</c:v>
                </c:pt>
                <c:pt idx="4">
                  <c:v>+35 - 40</c:v>
                </c:pt>
                <c:pt idx="5">
                  <c:v>+40 - 45</c:v>
                </c:pt>
                <c:pt idx="6">
                  <c:v>+45 - 50</c:v>
                </c:pt>
                <c:pt idx="7">
                  <c:v>+50 - 55</c:v>
                </c:pt>
                <c:pt idx="8">
                  <c:v>+55 - 60</c:v>
                </c:pt>
                <c:pt idx="9">
                  <c:v>+60 - 65</c:v>
                </c:pt>
                <c:pt idx="10">
                  <c:v>+65 - 70</c:v>
                </c:pt>
                <c:pt idx="11">
                  <c:v>Más de 70</c:v>
                </c:pt>
              </c:strCache>
            </c:strRef>
          </c:cat>
          <c:val>
            <c:numRef>
              <c:f>'Afiliados por fondo y edad'!$T$19:$T$30</c:f>
              <c:numCache>
                <c:formatCode>0%</c:formatCode>
                <c:ptCount val="12"/>
                <c:pt idx="0">
                  <c:v>1.7153518745262667E-2</c:v>
                </c:pt>
                <c:pt idx="1">
                  <c:v>3.0635360793808929E-2</c:v>
                </c:pt>
                <c:pt idx="2">
                  <c:v>5.6244343041023527E-2</c:v>
                </c:pt>
                <c:pt idx="3">
                  <c:v>8.0317074334628494E-2</c:v>
                </c:pt>
                <c:pt idx="4">
                  <c:v>0.36026938396775932</c:v>
                </c:pt>
                <c:pt idx="5">
                  <c:v>0.62437298430787669</c:v>
                </c:pt>
                <c:pt idx="6">
                  <c:v>0.69948969824200058</c:v>
                </c:pt>
                <c:pt idx="7">
                  <c:v>0.57159778680106277</c:v>
                </c:pt>
                <c:pt idx="8">
                  <c:v>0.3450380002197122</c:v>
                </c:pt>
                <c:pt idx="9">
                  <c:v>0.15841965293768323</c:v>
                </c:pt>
                <c:pt idx="10">
                  <c:v>0.13483413624457349</c:v>
                </c:pt>
                <c:pt idx="11">
                  <c:v>0.10712110617373063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61-4635-959E-AA4564F6A9BE}"/>
            </c:ext>
          </c:extLst>
        </c:ser>
        <c:ser>
          <c:idx val="3"/>
          <c:order val="3"/>
          <c:tx>
            <c:strRef>
              <c:f>'Afiliados por fondo y edad'!$U$18</c:f>
              <c:strCache>
                <c:ptCount val="1"/>
                <c:pt idx="0">
                  <c:v>Fondo 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'Afiliados por fondo y edad'!$Q$19:$Q$30</c:f>
              <c:strCache>
                <c:ptCount val="12"/>
                <c:pt idx="0">
                  <c:v>Hasta 20</c:v>
                </c:pt>
                <c:pt idx="1">
                  <c:v>+20 - 25</c:v>
                </c:pt>
                <c:pt idx="2">
                  <c:v>+25 - 30</c:v>
                </c:pt>
                <c:pt idx="3">
                  <c:v>+30 - 35</c:v>
                </c:pt>
                <c:pt idx="4">
                  <c:v>+35 - 40</c:v>
                </c:pt>
                <c:pt idx="5">
                  <c:v>+40 - 45</c:v>
                </c:pt>
                <c:pt idx="6">
                  <c:v>+45 - 50</c:v>
                </c:pt>
                <c:pt idx="7">
                  <c:v>+50 - 55</c:v>
                </c:pt>
                <c:pt idx="8">
                  <c:v>+55 - 60</c:v>
                </c:pt>
                <c:pt idx="9">
                  <c:v>+60 - 65</c:v>
                </c:pt>
                <c:pt idx="10">
                  <c:v>+65 - 70</c:v>
                </c:pt>
                <c:pt idx="11">
                  <c:v>Más de 70</c:v>
                </c:pt>
              </c:strCache>
            </c:strRef>
          </c:cat>
          <c:val>
            <c:numRef>
              <c:f>'Afiliados por fondo y edad'!$U$19:$U$30</c:f>
              <c:numCache>
                <c:formatCode>0%</c:formatCode>
                <c:ptCount val="12"/>
                <c:pt idx="0">
                  <c:v>3.8656638096903968E-3</c:v>
                </c:pt>
                <c:pt idx="1">
                  <c:v>7.5285300012600427E-3</c:v>
                </c:pt>
                <c:pt idx="2">
                  <c:v>1.2549734255542682E-2</c:v>
                </c:pt>
                <c:pt idx="3">
                  <c:v>1.5328799283262527E-2</c:v>
                </c:pt>
                <c:pt idx="4">
                  <c:v>1.4019955106582277E-2</c:v>
                </c:pt>
                <c:pt idx="5">
                  <c:v>1.7679133682613739E-2</c:v>
                </c:pt>
                <c:pt idx="6">
                  <c:v>1.8410967856930662E-2</c:v>
                </c:pt>
                <c:pt idx="7">
                  <c:v>0.23709421981007819</c:v>
                </c:pt>
                <c:pt idx="8">
                  <c:v>0.49130305965851401</c:v>
                </c:pt>
                <c:pt idx="9">
                  <c:v>0.65189551044167937</c:v>
                </c:pt>
                <c:pt idx="10">
                  <c:v>0.67131317201839069</c:v>
                </c:pt>
                <c:pt idx="11">
                  <c:v>0.78787810434664918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C61-4635-959E-AA4564F6A9BE}"/>
            </c:ext>
          </c:extLst>
        </c:ser>
        <c:ser>
          <c:idx val="4"/>
          <c:order val="4"/>
          <c:tx>
            <c:strRef>
              <c:f>'Afiliados por fondo y edad'!$V$18</c:f>
              <c:strCache>
                <c:ptCount val="1"/>
                <c:pt idx="0">
                  <c:v>Fondo 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623188061243480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C61-4635-959E-AA4564F6A9BE}"/>
                </c:ext>
              </c:extLst>
            </c:dLbl>
            <c:dLbl>
              <c:idx val="1"/>
              <c:layout>
                <c:manualLayout>
                  <c:x val="3.623188061243480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61-4635-959E-AA4564F6A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'Afiliados por fondo y edad'!$Q$19:$Q$30</c:f>
              <c:strCache>
                <c:ptCount val="12"/>
                <c:pt idx="0">
                  <c:v>Hasta 20</c:v>
                </c:pt>
                <c:pt idx="1">
                  <c:v>+20 - 25</c:v>
                </c:pt>
                <c:pt idx="2">
                  <c:v>+25 - 30</c:v>
                </c:pt>
                <c:pt idx="3">
                  <c:v>+30 - 35</c:v>
                </c:pt>
                <c:pt idx="4">
                  <c:v>+35 - 40</c:v>
                </c:pt>
                <c:pt idx="5">
                  <c:v>+40 - 45</c:v>
                </c:pt>
                <c:pt idx="6">
                  <c:v>+45 - 50</c:v>
                </c:pt>
                <c:pt idx="7">
                  <c:v>+50 - 55</c:v>
                </c:pt>
                <c:pt idx="8">
                  <c:v>+55 - 60</c:v>
                </c:pt>
                <c:pt idx="9">
                  <c:v>+60 - 65</c:v>
                </c:pt>
                <c:pt idx="10">
                  <c:v>+65 - 70</c:v>
                </c:pt>
                <c:pt idx="11">
                  <c:v>Más de 70</c:v>
                </c:pt>
              </c:strCache>
            </c:strRef>
          </c:cat>
          <c:val>
            <c:numRef>
              <c:f>'Afiliados por fondo y edad'!$V$19:$V$30</c:f>
              <c:numCache>
                <c:formatCode>0%</c:formatCode>
                <c:ptCount val="12"/>
                <c:pt idx="0">
                  <c:v>2.7636872485569355E-2</c:v>
                </c:pt>
                <c:pt idx="1">
                  <c:v>2.168361681278028E-2</c:v>
                </c:pt>
                <c:pt idx="2">
                  <c:v>5.0787594186661913E-2</c:v>
                </c:pt>
                <c:pt idx="3">
                  <c:v>8.1628359790920202E-2</c:v>
                </c:pt>
                <c:pt idx="4">
                  <c:v>7.2268783355533703E-2</c:v>
                </c:pt>
                <c:pt idx="5">
                  <c:v>8.7018942725661907E-2</c:v>
                </c:pt>
                <c:pt idx="6">
                  <c:v>8.1569062378283458E-2</c:v>
                </c:pt>
                <c:pt idx="7">
                  <c:v>6.4138842249141667E-2</c:v>
                </c:pt>
                <c:pt idx="8">
                  <c:v>7.2042291265109373E-2</c:v>
                </c:pt>
                <c:pt idx="9">
                  <c:v>0.11308748383341197</c:v>
                </c:pt>
                <c:pt idx="10">
                  <c:v>0.12763541113329549</c:v>
                </c:pt>
                <c:pt idx="11">
                  <c:v>8.0323912209866233E-2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C61-4635-959E-AA4564F6A9B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83657424"/>
        <c:axId val="483662016"/>
      </c:barChart>
      <c:catAx>
        <c:axId val="483657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83662016"/>
        <c:crosses val="autoZero"/>
        <c:auto val="1"/>
        <c:lblAlgn val="ctr"/>
        <c:lblOffset val="100"/>
        <c:noMultiLvlLbl val="0"/>
      </c:catAx>
      <c:valAx>
        <c:axId val="483662016"/>
        <c:scaling>
          <c:orientation val="minMax"/>
          <c:max val="1"/>
        </c:scaling>
        <c:delete val="0"/>
        <c:axPos val="b"/>
        <c:majorGridlines>
          <c:spPr>
            <a:ln w="3175" cap="flat" cmpd="sng" algn="ctr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8365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'Afiliados x fondo, tipo y sexo'!$I$4</c:f>
              <c:strCache>
                <c:ptCount val="1"/>
                <c:pt idx="0">
                  <c:v>FONDO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65F90EF-EB66-45E6-8A32-04DA68C145A5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A144E7A5-3ACF-4D1F-A952-4BA4CB0CF29B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inBase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43F-4D08-9C93-03FEB323FE7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6C1FAAA-116E-4993-83CF-448147CC967B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DDFD3039-F666-49F3-99D9-D0A96232D506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inBase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43F-4D08-9C93-03FEB323F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Base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sexo'!$H$5:$H$8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sexo'!$I$5:$I$9</c:f>
              <c:numCache>
                <c:formatCode>#,##0</c:formatCode>
                <c:ptCount val="2"/>
                <c:pt idx="0">
                  <c:v>727564</c:v>
                </c:pt>
                <c:pt idx="1">
                  <c:v>504712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3F-4D08-9C93-03FEB323FE70}"/>
            </c:ext>
          </c:extLst>
        </c:ser>
        <c:ser>
          <c:idx val="1"/>
          <c:order val="1"/>
          <c:tx>
            <c:strRef>
              <c:f>'Afiliados x fondo, tipo y sexo'!$J$4</c:f>
              <c:strCache>
                <c:ptCount val="1"/>
                <c:pt idx="0">
                  <c:v>FONDO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A208AEE-279F-418E-833D-1E9BB245FED4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00FAF20D-CF5B-493B-AD5A-5BB6ADA9660E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inBase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43F-4D08-9C93-03FEB323FE7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BEF1D40-9972-468E-BEA4-2F4A5606EF59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05BE4B2A-4BC1-4EFB-AE7D-A72DCF52FFCA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inBase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43F-4D08-9C93-03FEB323F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Base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sexo'!$H$5:$H$8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sexo'!$J$5:$J$9</c:f>
              <c:numCache>
                <c:formatCode>#,##0</c:formatCode>
                <c:ptCount val="2"/>
                <c:pt idx="0">
                  <c:v>868719</c:v>
                </c:pt>
                <c:pt idx="1">
                  <c:v>765682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43F-4D08-9C93-03FEB323FE70}"/>
            </c:ext>
          </c:extLst>
        </c:ser>
        <c:ser>
          <c:idx val="2"/>
          <c:order val="2"/>
          <c:tx>
            <c:strRef>
              <c:f>'Afiliados x fondo, tipo y sexo'!$K$4</c:f>
              <c:strCache>
                <c:ptCount val="1"/>
                <c:pt idx="0">
                  <c:v>FONDO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07BD606-3334-4478-8DF2-99488648068C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1CA93A2B-085E-47E3-B143-26675EAD776B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inBase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43F-4D08-9C93-03FEB323FE7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90DE909-EF69-478C-9BA9-9709FACD2259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CBC4FF7E-C280-4D83-838F-8AB3FAAF6F8A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inBase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43F-4D08-9C93-03FEB323F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sexo'!$H$5:$H$8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sexo'!$K$5:$K$9</c:f>
              <c:numCache>
                <c:formatCode>#,##0</c:formatCode>
                <c:ptCount val="2"/>
                <c:pt idx="0">
                  <c:v>674133</c:v>
                </c:pt>
                <c:pt idx="1">
                  <c:v>586992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3F-4D08-9C93-03FEB323FE70}"/>
            </c:ext>
          </c:extLst>
        </c:ser>
        <c:ser>
          <c:idx val="3"/>
          <c:order val="3"/>
          <c:tx>
            <c:strRef>
              <c:f>'Afiliados x fondo, tipo y sexo'!$L$4</c:f>
              <c:strCache>
                <c:ptCount val="1"/>
                <c:pt idx="0">
                  <c:v>FONDO 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8760467032224955E-2"/>
                </c:manualLayout>
              </c:layout>
              <c:tx>
                <c:rich>
                  <a:bodyPr/>
                  <a:lstStyle/>
                  <a:p>
                    <a:fld id="{5A49845F-B48B-4BC9-837E-04910884F198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71623224-4E65-456C-BE35-7D53F15B4882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43F-4D08-9C93-03FEB323FE70}"/>
                </c:ext>
              </c:extLst>
            </c:dLbl>
            <c:dLbl>
              <c:idx val="1"/>
              <c:layout>
                <c:manualLayout>
                  <c:x val="0"/>
                  <c:y val="1.8760467032224955E-2"/>
                </c:manualLayout>
              </c:layout>
              <c:tx>
                <c:rich>
                  <a:bodyPr/>
                  <a:lstStyle/>
                  <a:p>
                    <a:fld id="{2B30E27A-68EA-4741-8F93-AC816184BFED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73446587-6370-430E-BEAD-F6C07FF0592F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343F-4D08-9C93-03FEB323F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sexo'!$H$5:$H$8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sexo'!$L$5:$L$9</c:f>
              <c:numCache>
                <c:formatCode>#,##0</c:formatCode>
                <c:ptCount val="2"/>
                <c:pt idx="0">
                  <c:v>124630</c:v>
                </c:pt>
                <c:pt idx="1">
                  <c:v>123274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43F-4D08-9C93-03FEB323FE70}"/>
            </c:ext>
          </c:extLst>
        </c:ser>
        <c:ser>
          <c:idx val="4"/>
          <c:order val="4"/>
          <c:tx>
            <c:strRef>
              <c:f>'Afiliados x fondo, tipo y sexo'!$M$4</c:f>
              <c:strCache>
                <c:ptCount val="1"/>
                <c:pt idx="0">
                  <c:v>FONDO 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E031AD2-A5BA-4AA5-A07A-06303352020F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6A1AAD62-63ED-45D6-88B6-D525705B7C7D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343F-4D08-9C93-03FEB323FE7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5732C58-4A7A-438E-BB4B-9F836C7CDF54}" type="SERIESNAME">
                      <a:rPr lang="en-US" b="1"/>
                      <a:pPr/>
                      <a:t>[NOMBRE DE LA SERIE]</a:t>
                    </a:fld>
                    <a:endParaRPr lang="en-US" b="1" baseline="0"/>
                  </a:p>
                  <a:p>
                    <a:fld id="{29C310D1-1C28-47BC-B17A-0D5267373CEF}" type="VALUE">
                      <a:rPr lang="en-US"/>
                      <a:pPr/>
                      <a:t>[VALOR]</a:t>
                    </a:fld>
                    <a:endParaRPr lang="es-CL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43F-4D08-9C93-03FEB323F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sexo'!$H$5:$H$8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sexo'!$M$5:$M$9</c:f>
              <c:numCache>
                <c:formatCode>#,##0</c:formatCode>
                <c:ptCount val="2"/>
                <c:pt idx="0">
                  <c:v>433410</c:v>
                </c:pt>
                <c:pt idx="1">
                  <c:v>329627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43F-4D08-9C93-03FEB323FE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16838928"/>
        <c:axId val="516839256"/>
      </c:barChart>
      <c:catAx>
        <c:axId val="516838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16839256"/>
        <c:crosses val="autoZero"/>
        <c:auto val="1"/>
        <c:lblAlgn val="ctr"/>
        <c:lblOffset val="100"/>
        <c:noMultiLvlLbl val="0"/>
      </c:catAx>
      <c:valAx>
        <c:axId val="5168392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1683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'Afiliados x fondo, tipo y sexo'!$I$4</c:f>
              <c:strCache>
                <c:ptCount val="1"/>
                <c:pt idx="0">
                  <c:v>FONDO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'Afiliados x fondo, tipo y sexo'!$H$17:$H$18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sexo'!$I$17:$I$18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B3-4B3E-B912-A0E83617F96C}"/>
            </c:ext>
          </c:extLst>
        </c:ser>
        <c:ser>
          <c:idx val="1"/>
          <c:order val="1"/>
          <c:tx>
            <c:strRef>
              <c:f>'Afiliados x fondo, tipo y sexo'!$J$4</c:f>
              <c:strCache>
                <c:ptCount val="1"/>
                <c:pt idx="0">
                  <c:v>FONDO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182B43E-ED59-4F29-BBDE-353C111F0CE1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0B276F83-4702-476E-8F98-AF808AC098CC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B3-4B3E-B912-A0E83617F9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F959B54-8BA9-4588-9F6D-4365617E0377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06F31E07-6B6B-46E1-914A-585984ED0186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8B3-4B3E-B912-A0E83617F9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sexo'!$H$17:$H$18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sexo'!$J$17:$J$18</c:f>
              <c:numCache>
                <c:formatCode>#,##0</c:formatCode>
                <c:ptCount val="2"/>
                <c:pt idx="0">
                  <c:v>1354354</c:v>
                </c:pt>
                <c:pt idx="1">
                  <c:v>1263209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B3-4B3E-B912-A0E83617F96C}"/>
            </c:ext>
          </c:extLst>
        </c:ser>
        <c:ser>
          <c:idx val="2"/>
          <c:order val="2"/>
          <c:tx>
            <c:strRef>
              <c:f>'Afiliados x fondo, tipo y sexo'!$K$4</c:f>
              <c:strCache>
                <c:ptCount val="1"/>
                <c:pt idx="0">
                  <c:v>FONDO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8DABF46-ED4A-40A2-8A96-7F22BB6561F3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941FCFF3-6319-4C27-903F-C324DEED547A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8B3-4B3E-B912-A0E83617F9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20E0855-AC66-40B0-9203-F5997140EE11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B50C3EF8-5C47-4C40-9F17-ACA81E94A0F4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B3-4B3E-B912-A0E83617F9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sexo'!$H$17:$H$18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sexo'!$K$17:$K$18</c:f>
              <c:numCache>
                <c:formatCode>#,##0</c:formatCode>
                <c:ptCount val="2"/>
                <c:pt idx="0">
                  <c:v>1315181</c:v>
                </c:pt>
                <c:pt idx="1">
                  <c:v>1045985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B3-4B3E-B912-A0E83617F96C}"/>
            </c:ext>
          </c:extLst>
        </c:ser>
        <c:ser>
          <c:idx val="3"/>
          <c:order val="3"/>
          <c:tx>
            <c:strRef>
              <c:f>'Afiliados x fondo, tipo y sexo'!$L$4</c:f>
              <c:strCache>
                <c:ptCount val="1"/>
                <c:pt idx="0">
                  <c:v>FONDO 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19395C6-CD3A-425C-8FA8-588A3F24059C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196CCBB6-2932-4A94-8411-C1EB39A369CC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8B3-4B3E-B912-A0E83617F9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7C93A08-99B8-4486-9A7E-C19D264B6DBF}" type="SERIESNAME">
                      <a:rPr lang="en-US" b="1"/>
                      <a:pPr/>
                      <a:t>[NOMBRE DE LA SERIE]</a:t>
                    </a:fld>
                    <a:r>
                      <a:rPr lang="en-US" baseline="0"/>
                      <a:t>
</a:t>
                    </a:r>
                    <a:fld id="{669A4ED7-F5DB-4D71-9E38-B45344DFC411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8B3-4B3E-B912-A0E83617F9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'Afiliados x fondo, tipo y sexo'!$H$17:$H$18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sexo'!$L$17:$L$18</c:f>
              <c:numCache>
                <c:formatCode>#,##0</c:formatCode>
                <c:ptCount val="2"/>
                <c:pt idx="0">
                  <c:v>441205</c:v>
                </c:pt>
                <c:pt idx="1">
                  <c:v>606307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8B3-4B3E-B912-A0E83617F96C}"/>
            </c:ext>
          </c:extLst>
        </c:ser>
        <c:ser>
          <c:idx val="4"/>
          <c:order val="4"/>
          <c:tx>
            <c:strRef>
              <c:f>'Afiliados x fondo, tipo y sexo'!$M$4</c:f>
              <c:strCache>
                <c:ptCount val="1"/>
                <c:pt idx="0">
                  <c:v>FONDO 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'Afiliados x fondo, tipo y sexo'!$H$17:$H$18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'Afiliados x fondo, tipo y sexo'!$M$17:$M$18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B3-4B3E-B912-A0E83617F9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16838928"/>
        <c:axId val="516839256"/>
      </c:barChart>
      <c:catAx>
        <c:axId val="516838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16839256"/>
        <c:crosses val="autoZero"/>
        <c:auto val="1"/>
        <c:lblAlgn val="ctr"/>
        <c:lblOffset val="100"/>
        <c:noMultiLvlLbl val="0"/>
      </c:catAx>
      <c:valAx>
        <c:axId val="516839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683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D4406-9C22-4099-8B31-2BF91498C1AC}" type="datetimeFigureOut">
              <a:rPr lang="es-CL" smtClean="0"/>
              <a:t>15-10-19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3E13B-30AB-40CB-ACB4-0263961519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4177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5766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72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6705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74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2180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75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5731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78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5904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81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1361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82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514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2563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205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38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5792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44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7402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53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233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55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8913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56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6829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E13B-30AB-40CB-ACB4-02639615199B}" type="slidenum">
              <a:rPr lang="es-CL" smtClean="0"/>
              <a:t>70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64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2000991" y="0"/>
            <a:ext cx="191347" cy="1371600"/>
          </a:xfrm>
          <a:custGeom>
            <a:avLst/>
            <a:gdLst/>
            <a:ahLst/>
            <a:cxnLst/>
            <a:rect l="l" t="t" r="r" b="b"/>
            <a:pathLst>
              <a:path w="143509" h="1371600">
                <a:moveTo>
                  <a:pt x="0" y="1371600"/>
                </a:moveTo>
                <a:lnTo>
                  <a:pt x="143255" y="1371600"/>
                </a:lnTo>
                <a:lnTo>
                  <a:pt x="143255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1A69A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12000991" y="1371599"/>
            <a:ext cx="191347" cy="5486400"/>
          </a:xfrm>
          <a:custGeom>
            <a:avLst/>
            <a:gdLst/>
            <a:ahLst/>
            <a:cxnLst/>
            <a:rect l="l" t="t" r="r" b="b"/>
            <a:pathLst>
              <a:path w="143509" h="5486400">
                <a:moveTo>
                  <a:pt x="0" y="5486400"/>
                </a:moveTo>
                <a:lnTo>
                  <a:pt x="143255" y="5486400"/>
                </a:lnTo>
                <a:lnTo>
                  <a:pt x="143255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rgbClr val="E30058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9841993" y="228600"/>
            <a:ext cx="2350007" cy="42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0600" y="4844845"/>
            <a:ext cx="1552575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90600" y="5119164"/>
            <a:ext cx="1368678" cy="274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uadroTexto 16"/>
          <p:cNvSpPr txBox="1"/>
          <p:nvPr/>
        </p:nvSpPr>
        <p:spPr>
          <a:xfrm>
            <a:off x="990599" y="2444419"/>
            <a:ext cx="8851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Radiografía del Sistema de Pensiones 2009-2018</a:t>
            </a:r>
          </a:p>
        </p:txBody>
      </p:sp>
    </p:spTree>
    <p:extLst>
      <p:ext uri="{BB962C8B-B14F-4D97-AF65-F5344CB8AC3E}">
        <p14:creationId xmlns:p14="http://schemas.microsoft.com/office/powerpoint/2010/main" val="2522632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independientes por sexo, 2018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B4873574-24A6-4464-A794-C5614F6D86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6820117"/>
              </p:ext>
            </p:extLst>
          </p:nvPr>
        </p:nvGraphicFramePr>
        <p:xfrm>
          <a:off x="1775999" y="12846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2317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por fondo, 2018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7E043E8-9618-4DF2-9D24-4754EF69B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460785"/>
              </p:ext>
            </p:extLst>
          </p:nvPr>
        </p:nvGraphicFramePr>
        <p:xfrm>
          <a:off x="1066800" y="1524000"/>
          <a:ext cx="9677401" cy="4320000"/>
        </p:xfrm>
        <a:graphic>
          <a:graphicData uri="http://schemas.openxmlformats.org/drawingml/2006/table">
            <a:tbl>
              <a:tblPr/>
              <a:tblGrid>
                <a:gridCol w="1572491">
                  <a:extLst>
                    <a:ext uri="{9D8B030D-6E8A-4147-A177-3AD203B41FA5}">
                      <a16:colId xmlns:a16="http://schemas.microsoft.com/office/drawing/2014/main" val="2770201373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2523030858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1242222808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983915023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2486674921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4055419240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2739472197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3180883242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1349378075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664446046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3414691607"/>
                    </a:ext>
                  </a:extLst>
                </a:gridCol>
              </a:tblGrid>
              <a:tr h="37604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Tipo de fondo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68905"/>
                  </a:ext>
                </a:extLst>
              </a:tr>
              <a:tr h="657325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1.360.878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1.460.207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1.418.189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1.370.222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1.396.220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1.343.363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1.370.781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1.140.564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1.287.217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1.290.204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730508"/>
                  </a:ext>
                </a:extLst>
              </a:tr>
              <a:tr h="657325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3.682.122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3.714.991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3.769.193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3.893.754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3.993.373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4.056.290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4.125.297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4.072.252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4.268.410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4.444.631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716968"/>
                  </a:ext>
                </a:extLst>
              </a:tr>
              <a:tr h="657325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3.577.549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3.640.805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3.683.760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3.732.003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3.742.713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3.773.060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3.814.693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3.787.953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3.852.270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3.816.376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738516"/>
                  </a:ext>
                </a:extLst>
              </a:tr>
              <a:tr h="657325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859.041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918.841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997.877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1.072.925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1.127.653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1.206.324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1.281.381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1.364.139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1.389.627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1.403.802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310491"/>
                  </a:ext>
                </a:extLst>
              </a:tr>
              <a:tr h="563567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125.672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110.085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194.722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313.653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367.959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482.576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508.469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925.472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782.188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803.305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596870"/>
                  </a:ext>
                </a:extLst>
              </a:tr>
              <a:tr h="751085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9.605.262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9.844.929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10.063.741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10.382.557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10.627.918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10.861.613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11.100.621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11.290.380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11.579.712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11.758.318</a:t>
                      </a:r>
                    </a:p>
                  </a:txBody>
                  <a:tcPr marL="1973" marR="1973" marT="197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846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5984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por fondo, 2018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0C4F65C-F54A-4741-AE27-D302F69140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1044823"/>
              </p:ext>
            </p:extLst>
          </p:nvPr>
        </p:nvGraphicFramePr>
        <p:xfrm>
          <a:off x="1776000" y="14478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5192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por fondo y edad, 2018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DAB6D517-1DD0-4FF7-B428-138062671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420826"/>
              </p:ext>
            </p:extLst>
          </p:nvPr>
        </p:nvGraphicFramePr>
        <p:xfrm>
          <a:off x="695999" y="1600200"/>
          <a:ext cx="10800000" cy="4320004"/>
        </p:xfrm>
        <a:graphic>
          <a:graphicData uri="http://schemas.openxmlformats.org/drawingml/2006/table">
            <a:tbl>
              <a:tblPr/>
              <a:tblGrid>
                <a:gridCol w="1800000">
                  <a:extLst>
                    <a:ext uri="{9D8B030D-6E8A-4147-A177-3AD203B41FA5}">
                      <a16:colId xmlns:a16="http://schemas.microsoft.com/office/drawing/2014/main" val="300190594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62593144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2915205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4287187405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53172352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202874887"/>
                    </a:ext>
                  </a:extLst>
                </a:gridCol>
              </a:tblGrid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Edad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288339"/>
                  </a:ext>
                </a:extLst>
              </a:tr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Hasta 20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6.654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156.511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2.942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663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4.740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742212"/>
                  </a:ext>
                </a:extLst>
              </a:tr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+20 - 25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51.448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985.669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33.795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8.305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23.920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514111"/>
                  </a:ext>
                </a:extLst>
              </a:tr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+25 - 30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226.983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1.225.282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92.776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20.701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83.775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802057"/>
                  </a:ext>
                </a:extLst>
              </a:tr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+30 - 35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330.207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893.888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119.500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22.807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121.451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527500"/>
                  </a:ext>
                </a:extLst>
              </a:tr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+35 - 40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253.382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690.196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614.233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23.903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123.213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90751"/>
                  </a:ext>
                </a:extLst>
              </a:tr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+40 - 45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178.551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161.506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783.683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22.190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109.222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398697"/>
                  </a:ext>
                </a:extLst>
              </a:tr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+45 - 50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133.319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109.690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847.664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22.311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98.848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488812"/>
                  </a:ext>
                </a:extLst>
              </a:tr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+50 - 55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85.885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98.238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827.593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343.279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92.864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3844548"/>
                  </a:ext>
                </a:extLst>
              </a:tr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+55 - 60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23.724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86.360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414.588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590.336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86.564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159644"/>
                  </a:ext>
                </a:extLst>
              </a:tr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+60 - 65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32.586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67.492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277.729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48.179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58290"/>
                  </a:ext>
                </a:extLst>
              </a:tr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+65 - 70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3.612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7.361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36.649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6.968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410340"/>
                  </a:ext>
                </a:extLst>
              </a:tr>
              <a:tr h="33230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Más de 70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1.093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4.749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34.929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3.561</a:t>
                      </a:r>
                    </a:p>
                  </a:txBody>
                  <a:tcPr marL="1062" marR="1062" marT="1062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7190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573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por fondo y edad, 2018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58F4B70-7BBE-4F80-96C5-53723F0014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242241"/>
              </p:ext>
            </p:extLst>
          </p:nvPr>
        </p:nvGraphicFramePr>
        <p:xfrm>
          <a:off x="695999" y="990600"/>
          <a:ext cx="10800000" cy="57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990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por tipo, sexo y fondo, 2018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F7A39F2-2FD3-45C3-9D8E-2517A6ED9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382879"/>
              </p:ext>
            </p:extLst>
          </p:nvPr>
        </p:nvGraphicFramePr>
        <p:xfrm>
          <a:off x="695997" y="1066800"/>
          <a:ext cx="10800003" cy="5562593"/>
        </p:xfrm>
        <a:graphic>
          <a:graphicData uri="http://schemas.openxmlformats.org/drawingml/2006/table">
            <a:tbl>
              <a:tblPr/>
              <a:tblGrid>
                <a:gridCol w="2596163">
                  <a:extLst>
                    <a:ext uri="{9D8B030D-6E8A-4147-A177-3AD203B41FA5}">
                      <a16:colId xmlns:a16="http://schemas.microsoft.com/office/drawing/2014/main" val="3534748717"/>
                    </a:ext>
                  </a:extLst>
                </a:gridCol>
                <a:gridCol w="1640768">
                  <a:extLst>
                    <a:ext uri="{9D8B030D-6E8A-4147-A177-3AD203B41FA5}">
                      <a16:colId xmlns:a16="http://schemas.microsoft.com/office/drawing/2014/main" val="3702999905"/>
                    </a:ext>
                  </a:extLst>
                </a:gridCol>
                <a:gridCol w="1640768">
                  <a:extLst>
                    <a:ext uri="{9D8B030D-6E8A-4147-A177-3AD203B41FA5}">
                      <a16:colId xmlns:a16="http://schemas.microsoft.com/office/drawing/2014/main" val="1443755644"/>
                    </a:ext>
                  </a:extLst>
                </a:gridCol>
                <a:gridCol w="1640768">
                  <a:extLst>
                    <a:ext uri="{9D8B030D-6E8A-4147-A177-3AD203B41FA5}">
                      <a16:colId xmlns:a16="http://schemas.microsoft.com/office/drawing/2014/main" val="2947954266"/>
                    </a:ext>
                  </a:extLst>
                </a:gridCol>
                <a:gridCol w="1640768">
                  <a:extLst>
                    <a:ext uri="{9D8B030D-6E8A-4147-A177-3AD203B41FA5}">
                      <a16:colId xmlns:a16="http://schemas.microsoft.com/office/drawing/2014/main" val="4292156813"/>
                    </a:ext>
                  </a:extLst>
                </a:gridCol>
                <a:gridCol w="1640768">
                  <a:extLst>
                    <a:ext uri="{9D8B030D-6E8A-4147-A177-3AD203B41FA5}">
                      <a16:colId xmlns:a16="http://schemas.microsoft.com/office/drawing/2014/main" val="2713999835"/>
                    </a:ext>
                  </a:extLst>
                </a:gridCol>
              </a:tblGrid>
              <a:tr h="2845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TIPO Y SEXO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132733"/>
                  </a:ext>
                </a:extLst>
              </a:tr>
              <a:tr h="42405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MÁS RIESGOSO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RIESGOSO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INTERMEDIO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CONSERVADOR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MÁS CONSERVADOR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469064"/>
                  </a:ext>
                </a:extLst>
              </a:tr>
              <a:tr h="2845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AFILIADOS QUE OPTAN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1.290.204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1.698.862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1.315.414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260.710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803.305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23297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DEPENDIENTES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1.232.276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1.634.401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1.261.125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247.904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763.037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847317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727.564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868.719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674.133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124.630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433.410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852394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504.712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765.682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586.992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123.274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329.627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849037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INDEPENDIENTES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54.810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64.129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53.769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12.507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35.676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0917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29.770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29.725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26.884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5.894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18.476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09912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25.040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34.404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26.885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6.613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17.200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369462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VOLUNTARIOS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3.118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4.592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224857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027680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1.663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3.317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360108"/>
                  </a:ext>
                </a:extLst>
              </a:tr>
              <a:tr h="28455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AFILIADOS ASIGNADOS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2.745.769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2.500.962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1.143.092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034330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DEPENDIENTES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2.617.563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2.361.166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1.047.512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045630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1.354.354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1.315.181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441.205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911038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1.263.209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1.045.985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606.307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782392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INDEPENDIENTES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126.417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137.793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92.295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5582510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57.381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81.775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47.838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323095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69.036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56.018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44.457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7012577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VOLUNTARIOS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1.789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2.003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645118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146712"/>
                  </a:ext>
                </a:extLst>
              </a:tr>
              <a:tr h="23804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1.104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1.646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3.106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" marR="605" marT="60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626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64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dependientes que eligen fondo, 2018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19DBC80-40B0-4E35-BB5C-5EE20AED11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6675589"/>
              </p:ext>
            </p:extLst>
          </p:nvPr>
        </p:nvGraphicFramePr>
        <p:xfrm>
          <a:off x="2395536" y="1524000"/>
          <a:ext cx="7400925" cy="4738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4180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dependientes que no eligen fondo, 2018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D763E61-9DFD-4815-BA2B-CD22C6C270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456754"/>
              </p:ext>
            </p:extLst>
          </p:nvPr>
        </p:nvGraphicFramePr>
        <p:xfrm>
          <a:off x="2395536" y="1509712"/>
          <a:ext cx="7400925" cy="4738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3360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independientes que eligen fondo, 2018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2220974-91FD-44E7-A23D-FB7E145122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6199424"/>
              </p:ext>
            </p:extLst>
          </p:nvPr>
        </p:nvGraphicFramePr>
        <p:xfrm>
          <a:off x="2395536" y="1447800"/>
          <a:ext cx="7400925" cy="4738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0071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independientes que no eligen fondo,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D05E40D-2D39-4C85-8536-8D671F0BA4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7941132"/>
              </p:ext>
            </p:extLst>
          </p:nvPr>
        </p:nvGraphicFramePr>
        <p:xfrm>
          <a:off x="2395536" y="1524000"/>
          <a:ext cx="7400925" cy="4738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340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9841993" y="228600"/>
            <a:ext cx="2350007" cy="42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0600" y="4844845"/>
            <a:ext cx="1552575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90600" y="5119164"/>
            <a:ext cx="1368678" cy="274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uadroTexto 16"/>
          <p:cNvSpPr txBox="1"/>
          <p:nvPr/>
        </p:nvSpPr>
        <p:spPr>
          <a:xfrm>
            <a:off x="990599" y="2444419"/>
            <a:ext cx="8851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Afiliados por tipo, sexo, edad, región y fondo</a:t>
            </a:r>
          </a:p>
          <a:p>
            <a:r>
              <a:rPr lang="es-C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                                    </a:t>
            </a:r>
            <a:r>
              <a:rPr lang="es-CL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2009 – 2018</a:t>
            </a:r>
          </a:p>
        </p:txBody>
      </p:sp>
    </p:spTree>
    <p:extLst>
      <p:ext uri="{BB962C8B-B14F-4D97-AF65-F5344CB8AC3E}">
        <p14:creationId xmlns:p14="http://schemas.microsoft.com/office/powerpoint/2010/main" val="2448590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voluntarios que eligen fondo,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0A3A967-070A-409B-8B3F-801D3A709A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030803"/>
              </p:ext>
            </p:extLst>
          </p:nvPr>
        </p:nvGraphicFramePr>
        <p:xfrm>
          <a:off x="2395536" y="1371600"/>
          <a:ext cx="7400925" cy="4738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818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voluntarios que no eligen fondo,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A7184DB-4169-4E77-8DBF-FB8335D8A7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14954"/>
              </p:ext>
            </p:extLst>
          </p:nvPr>
        </p:nvGraphicFramePr>
        <p:xfrm>
          <a:off x="2395536" y="1371600"/>
          <a:ext cx="7400925" cy="4738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8704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9841993" y="228600"/>
            <a:ext cx="2350007" cy="42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0600" y="4844845"/>
            <a:ext cx="1552575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90600" y="5119164"/>
            <a:ext cx="1368678" cy="274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uadroTexto 16"/>
          <p:cNvSpPr txBox="1"/>
          <p:nvPr/>
        </p:nvSpPr>
        <p:spPr>
          <a:xfrm>
            <a:off x="990599" y="2444419"/>
            <a:ext cx="8851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Cotizantes por tipo, sexo, edad, región y fondo</a:t>
            </a:r>
          </a:p>
          <a:p>
            <a:r>
              <a:rPr lang="es-CL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                                                        2009 – 2018</a:t>
            </a:r>
          </a:p>
        </p:txBody>
      </p:sp>
    </p:spTree>
    <p:extLst>
      <p:ext uri="{BB962C8B-B14F-4D97-AF65-F5344CB8AC3E}">
        <p14:creationId xmlns:p14="http://schemas.microsoft.com/office/powerpoint/2010/main" val="3756296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Cotizantes por tramos de edad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992C633-388F-448D-A1BC-A6CE25303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580767"/>
              </p:ext>
            </p:extLst>
          </p:nvPr>
        </p:nvGraphicFramePr>
        <p:xfrm>
          <a:off x="990600" y="1905000"/>
          <a:ext cx="9906000" cy="3581400"/>
        </p:xfrm>
        <a:graphic>
          <a:graphicData uri="http://schemas.openxmlformats.org/drawingml/2006/table">
            <a:tbl>
              <a:tblPr/>
              <a:tblGrid>
                <a:gridCol w="1644750">
                  <a:extLst>
                    <a:ext uri="{9D8B030D-6E8A-4147-A177-3AD203B41FA5}">
                      <a16:colId xmlns:a16="http://schemas.microsoft.com/office/drawing/2014/main" val="4125545195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561655078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4255199637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3713809351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1670258802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515512852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2546601572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3498451412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3121214029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4275596074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988246532"/>
                    </a:ext>
                  </a:extLst>
                </a:gridCol>
              </a:tblGrid>
              <a:tr h="256646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Tramos de edad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717263"/>
                  </a:ext>
                </a:extLst>
              </a:tr>
              <a:tr h="38470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Menores de 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134.582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143.026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157.532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177.197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171.959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151.647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142.042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134.534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124.174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111.352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335226"/>
                  </a:ext>
                </a:extLst>
              </a:tr>
              <a:tr h="44872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20 y 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1.061.336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1.151.310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1.212.857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1.263.172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1.289.191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1.305.415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1.329.932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1.348.648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1.382.138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1.414.118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341487"/>
                  </a:ext>
                </a:extLst>
              </a:tr>
              <a:tr h="44872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30 y 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1.178.138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1.246.615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1.289.206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1.332.101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1.352.339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1.370.079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1.383.940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1.401.297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1.452.835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1.537.254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825242"/>
                  </a:ext>
                </a:extLst>
              </a:tr>
              <a:tr h="44872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40 y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1.068.102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1.141.516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1.180.139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1.219.786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1.222.792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1.243.494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1.257.125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1.263.988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1.264.425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1.283.331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276192"/>
                  </a:ext>
                </a:extLst>
              </a:tr>
              <a:tr h="44872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50 y 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571.896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639.310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693.852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758.724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821.924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871.418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917.497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958.673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980.000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1.009.525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697905"/>
                  </a:ext>
                </a:extLst>
              </a:tr>
              <a:tr h="38470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Más de 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89.448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98.503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106.420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120.835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134.113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151.604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162.004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177.197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189.460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203.504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204056"/>
                  </a:ext>
                </a:extLst>
              </a:tr>
              <a:tr h="247676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422837"/>
                  </a:ext>
                </a:extLst>
              </a:tr>
              <a:tr h="51275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4.103.502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4.420.308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4.640.012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4.871.832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4.992.319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5.093.672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5.192.625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5.284.337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5.393.032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5.559.084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56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118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Cotizantes por tramos de edad,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DA6AA88-834E-430D-8261-63529368DE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674452"/>
              </p:ext>
            </p:extLst>
          </p:nvPr>
        </p:nvGraphicFramePr>
        <p:xfrm>
          <a:off x="1775999" y="12846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1590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Cotizantes por región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70BABB8-14B1-4D6C-8BF3-1B4D3AFB6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471976"/>
              </p:ext>
            </p:extLst>
          </p:nvPr>
        </p:nvGraphicFramePr>
        <p:xfrm>
          <a:off x="571497" y="1371600"/>
          <a:ext cx="11049005" cy="5240219"/>
        </p:xfrm>
        <a:graphic>
          <a:graphicData uri="http://schemas.openxmlformats.org/drawingml/2006/table">
            <a:tbl>
              <a:tblPr/>
              <a:tblGrid>
                <a:gridCol w="1004455">
                  <a:extLst>
                    <a:ext uri="{9D8B030D-6E8A-4147-A177-3AD203B41FA5}">
                      <a16:colId xmlns:a16="http://schemas.microsoft.com/office/drawing/2014/main" val="458398502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189412222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2379126710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1823838717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3968638700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3686799267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2782981234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178119685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3252632835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3748483625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1952040031"/>
                    </a:ext>
                  </a:extLst>
                </a:gridCol>
              </a:tblGrid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Región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186216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65.883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70.764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78.006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81.935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87.496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91.194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90.702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91.956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814341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145.227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155.100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161.388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170.364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182.172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190.517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189.304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191.196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192.998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200.717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245855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71.340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75.755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78.635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82.285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85.545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88.134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87.409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87.346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89.844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91.421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042718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135.395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146.581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157.125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166.880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175.263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181.783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185.772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188.002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195.708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200.585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494677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386.272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404.669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421.275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436.537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458.622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471.722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484.294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490.803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498.783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511.448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851283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208.324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220.430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227.149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230.059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242.487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256.612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258.875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268.937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276.887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283.577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460035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210.362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225.047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237.355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245.905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256.401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269.186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273.596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287.003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292.118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306.088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027829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422.834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455.127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464.154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485.038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504.908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517.718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527.613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539.691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547.140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442.499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358321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160.899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171.090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181.046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190.570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202.398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210.244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217.332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222.233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226.521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232.507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983360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165.461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180.899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190.519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201.723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213.369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222.297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224.849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227.401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236.565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244.740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721957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23.434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28.281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29.129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29.312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29.334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963730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45.922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47.593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49.419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51.426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53.158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53.974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53.649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54.770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56.240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58.350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480284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R.M.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1.898.495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2.068.472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2.186.987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2.320.706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2.211.783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2.272.084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2.331.902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2.377.863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2.435.604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2.531.014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095822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XIV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73.096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75.267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78.099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83.837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86.948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89.822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92.628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94.779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97.544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530573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48.778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51.499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54.624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57.499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58.848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59.539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59.048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59.893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62.526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807131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121.592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8075219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49.118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54.379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49.357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150.056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95.305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88.466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77.585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68.684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434258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4.103.502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4.420.308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4.640.012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4.871.832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4.992.319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5.093.672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5.192.625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5.284.337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5.393.032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5.559.084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529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711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Cotizantes por región, 2018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C6488BC-E0B2-4EC5-940D-28B00EE401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551483"/>
              </p:ext>
            </p:extLst>
          </p:nvPr>
        </p:nvGraphicFramePr>
        <p:xfrm>
          <a:off x="1775999" y="12846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1541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Cotizantes por tipo y sexo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8E34FDC-4226-4BDF-AB64-D0EF57DDF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891651"/>
              </p:ext>
            </p:extLst>
          </p:nvPr>
        </p:nvGraphicFramePr>
        <p:xfrm>
          <a:off x="486446" y="1447800"/>
          <a:ext cx="11219107" cy="4811404"/>
        </p:xfrm>
        <a:graphic>
          <a:graphicData uri="http://schemas.openxmlformats.org/drawingml/2006/table">
            <a:tbl>
              <a:tblPr/>
              <a:tblGrid>
                <a:gridCol w="2031037">
                  <a:extLst>
                    <a:ext uri="{9D8B030D-6E8A-4147-A177-3AD203B41FA5}">
                      <a16:colId xmlns:a16="http://schemas.microsoft.com/office/drawing/2014/main" val="4122648842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2865182128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1787690371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126584250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1157789321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2940749461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2934278736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3625423754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3068303267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1426186206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1418024174"/>
                    </a:ext>
                  </a:extLst>
                </a:gridCol>
              </a:tblGrid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Tipo/Sexo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073030"/>
                  </a:ext>
                </a:extLst>
              </a:tr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DEPENDIENTES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4.024.523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4.325.783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4.543.860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4.763.458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4.874.574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4.965.216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5.050.755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5.139.394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5.254.910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5.428.534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3364320"/>
                  </a:ext>
                </a:extLst>
              </a:tr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2.437.933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2.621.883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2.755.179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2.865.467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2.902.167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2.906.148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2.946.803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2.971.724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3.031.308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3.129.490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264438"/>
                  </a:ext>
                </a:extLst>
              </a:tr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1.586.590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1.703.900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1.788.681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1.897.991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1.972.407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2.059.068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2.103.952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2.167.670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2.223.602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2.299.044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589417"/>
                  </a:ext>
                </a:extLst>
              </a:tr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INDEPENDIENTES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73.964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91.445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94.323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107.350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127.033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140.386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142.385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135.232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128.959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636460"/>
                  </a:ext>
                </a:extLst>
              </a:tr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44.127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56.199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64.302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69.577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74.423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78.133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81.913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77.756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73.373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56899"/>
                  </a:ext>
                </a:extLst>
              </a:tr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29.837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38.124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43.048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62.253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60.472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57.476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55.586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988296"/>
                  </a:ext>
                </a:extLst>
              </a:tr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AFILIADOS VOLUNTARIOS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346350"/>
                  </a:ext>
                </a:extLst>
              </a:tr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742690"/>
                  </a:ext>
                </a:extLst>
              </a:tr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226799"/>
                  </a:ext>
                </a:extLst>
              </a:tr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4.103.502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4.420.308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4.640.012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4.871.832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4.992.319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5.093.672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5.192.625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5.284.337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5.393.032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5.559.084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861586"/>
                  </a:ext>
                </a:extLst>
              </a:tr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2.482.186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2.677.033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2.811.472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2.929.968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2.972.093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2.981.034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3.025.464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3.054.661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3.110.301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3.203.428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588047"/>
                  </a:ext>
                </a:extLst>
              </a:tr>
              <a:tr h="37010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1.621.316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1.743.275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1.828.540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1.941.864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2.020.226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2.112.638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2.167.161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2.229.676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2.282.731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2.355.656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652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978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Cotizantes por tipo,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778EEC1-9280-4BD9-ACDC-0158C34373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5663761"/>
              </p:ext>
            </p:extLst>
          </p:nvPr>
        </p:nvGraphicFramePr>
        <p:xfrm>
          <a:off x="1775999" y="12846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6606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Cotizantes dependientes por sexo, 2018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B01091E-1A66-4AF4-AAFC-2EE29B2146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052775"/>
              </p:ext>
            </p:extLst>
          </p:nvPr>
        </p:nvGraphicFramePr>
        <p:xfrm>
          <a:off x="1775999" y="12846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7223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por tramos de edad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992C633-388F-448D-A1BC-A6CE25303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729863"/>
              </p:ext>
            </p:extLst>
          </p:nvPr>
        </p:nvGraphicFramePr>
        <p:xfrm>
          <a:off x="990600" y="1905000"/>
          <a:ext cx="9906000" cy="3581400"/>
        </p:xfrm>
        <a:graphic>
          <a:graphicData uri="http://schemas.openxmlformats.org/drawingml/2006/table">
            <a:tbl>
              <a:tblPr/>
              <a:tblGrid>
                <a:gridCol w="1644750">
                  <a:extLst>
                    <a:ext uri="{9D8B030D-6E8A-4147-A177-3AD203B41FA5}">
                      <a16:colId xmlns:a16="http://schemas.microsoft.com/office/drawing/2014/main" val="4125545195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561655078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4255199637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3713809351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1670258802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515512852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2546601572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3498451412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3121214029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4275596074"/>
                    </a:ext>
                  </a:extLst>
                </a:gridCol>
                <a:gridCol w="826125">
                  <a:extLst>
                    <a:ext uri="{9D8B030D-6E8A-4147-A177-3AD203B41FA5}">
                      <a16:colId xmlns:a16="http://schemas.microsoft.com/office/drawing/2014/main" val="988246532"/>
                    </a:ext>
                  </a:extLst>
                </a:gridCol>
              </a:tblGrid>
              <a:tr h="256646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Tramos de edad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717263"/>
                  </a:ext>
                </a:extLst>
              </a:tr>
              <a:tr h="38470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Menores de 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414.863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386.102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389.513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436.253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453.068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429.237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402.268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374.049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343.076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321.929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335226"/>
                  </a:ext>
                </a:extLst>
              </a:tr>
              <a:tr h="44872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20 y 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2.121.001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2.180.792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2.243.716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2.319.207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2.415.293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2.488.576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2.556.013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2.609.470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2.685.871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2.751.304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341487"/>
                  </a:ext>
                </a:extLst>
              </a:tr>
              <a:tr h="44872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30 y 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2.261.552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2.270.995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2.290.393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2.320.878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2.358.204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2.387.715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2.418.071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2.471.801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2.569.285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2.699.562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825242"/>
                  </a:ext>
                </a:extLst>
              </a:tr>
              <a:tr h="44872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40 y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2.223.924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2.259.317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2.281.708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2.310.079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2.301.218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2.323.424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2.347.199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2.364.187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2.384.133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2.404.596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276192"/>
                  </a:ext>
                </a:extLst>
              </a:tr>
              <a:tr h="44872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50 y 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1.244.897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1.331.698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1.427.684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1.532.774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1.646.273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1.734.840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1.832.883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1.925.212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1.994.669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2.054.662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697905"/>
                  </a:ext>
                </a:extLst>
              </a:tr>
              <a:tr h="38470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Más de 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292.476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322.083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324.444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349.508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350.991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382.577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404.996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433.718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456.103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472.998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204056"/>
                  </a:ext>
                </a:extLst>
              </a:tr>
              <a:tr h="247676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422837"/>
                  </a:ext>
                </a:extLst>
              </a:tr>
              <a:tr h="51275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8.558.713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8.751.068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8.957.495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9.268.872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9.525.048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9.746.467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9.961.722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10.178.437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10.433.137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10.705.051</a:t>
                      </a:r>
                    </a:p>
                  </a:txBody>
                  <a:tcPr marL="1518" marR="1518" marT="151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56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13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Cotizantes independientes por sexo, 2018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672BD80-B81E-42E6-9CF3-90E54C2B52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3091498"/>
              </p:ext>
            </p:extLst>
          </p:nvPr>
        </p:nvGraphicFramePr>
        <p:xfrm>
          <a:off x="1775999" y="1289218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2659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Ingreso imponible de cotizantes, por tipo y sexo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16F2F40-B380-4975-ABE4-0205A6978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372338"/>
              </p:ext>
            </p:extLst>
          </p:nvPr>
        </p:nvGraphicFramePr>
        <p:xfrm>
          <a:off x="533400" y="1371600"/>
          <a:ext cx="11049003" cy="5105395"/>
        </p:xfrm>
        <a:graphic>
          <a:graphicData uri="http://schemas.openxmlformats.org/drawingml/2006/table">
            <a:tbl>
              <a:tblPr/>
              <a:tblGrid>
                <a:gridCol w="906441">
                  <a:extLst>
                    <a:ext uri="{9D8B030D-6E8A-4147-A177-3AD203B41FA5}">
                      <a16:colId xmlns:a16="http://schemas.microsoft.com/office/drawing/2014/main" val="297754911"/>
                    </a:ext>
                  </a:extLst>
                </a:gridCol>
                <a:gridCol w="811403">
                  <a:extLst>
                    <a:ext uri="{9D8B030D-6E8A-4147-A177-3AD203B41FA5}">
                      <a16:colId xmlns:a16="http://schemas.microsoft.com/office/drawing/2014/main" val="4169596072"/>
                    </a:ext>
                  </a:extLst>
                </a:gridCol>
                <a:gridCol w="811403">
                  <a:extLst>
                    <a:ext uri="{9D8B030D-6E8A-4147-A177-3AD203B41FA5}">
                      <a16:colId xmlns:a16="http://schemas.microsoft.com/office/drawing/2014/main" val="319417542"/>
                    </a:ext>
                  </a:extLst>
                </a:gridCol>
                <a:gridCol w="811403">
                  <a:extLst>
                    <a:ext uri="{9D8B030D-6E8A-4147-A177-3AD203B41FA5}">
                      <a16:colId xmlns:a16="http://schemas.microsoft.com/office/drawing/2014/main" val="2873164065"/>
                    </a:ext>
                  </a:extLst>
                </a:gridCol>
                <a:gridCol w="811403">
                  <a:extLst>
                    <a:ext uri="{9D8B030D-6E8A-4147-A177-3AD203B41FA5}">
                      <a16:colId xmlns:a16="http://schemas.microsoft.com/office/drawing/2014/main" val="2555835022"/>
                    </a:ext>
                  </a:extLst>
                </a:gridCol>
                <a:gridCol w="811403">
                  <a:extLst>
                    <a:ext uri="{9D8B030D-6E8A-4147-A177-3AD203B41FA5}">
                      <a16:colId xmlns:a16="http://schemas.microsoft.com/office/drawing/2014/main" val="685627494"/>
                    </a:ext>
                  </a:extLst>
                </a:gridCol>
                <a:gridCol w="811403">
                  <a:extLst>
                    <a:ext uri="{9D8B030D-6E8A-4147-A177-3AD203B41FA5}">
                      <a16:colId xmlns:a16="http://schemas.microsoft.com/office/drawing/2014/main" val="893457530"/>
                    </a:ext>
                  </a:extLst>
                </a:gridCol>
                <a:gridCol w="879024">
                  <a:extLst>
                    <a:ext uri="{9D8B030D-6E8A-4147-A177-3AD203B41FA5}">
                      <a16:colId xmlns:a16="http://schemas.microsoft.com/office/drawing/2014/main" val="3205499679"/>
                    </a:ext>
                  </a:extLst>
                </a:gridCol>
                <a:gridCol w="879024">
                  <a:extLst>
                    <a:ext uri="{9D8B030D-6E8A-4147-A177-3AD203B41FA5}">
                      <a16:colId xmlns:a16="http://schemas.microsoft.com/office/drawing/2014/main" val="3935607787"/>
                    </a:ext>
                  </a:extLst>
                </a:gridCol>
                <a:gridCol w="879024">
                  <a:extLst>
                    <a:ext uri="{9D8B030D-6E8A-4147-A177-3AD203B41FA5}">
                      <a16:colId xmlns:a16="http://schemas.microsoft.com/office/drawing/2014/main" val="250077799"/>
                    </a:ext>
                  </a:extLst>
                </a:gridCol>
                <a:gridCol w="879024">
                  <a:extLst>
                    <a:ext uri="{9D8B030D-6E8A-4147-A177-3AD203B41FA5}">
                      <a16:colId xmlns:a16="http://schemas.microsoft.com/office/drawing/2014/main" val="3240218347"/>
                    </a:ext>
                  </a:extLst>
                </a:gridCol>
                <a:gridCol w="879024">
                  <a:extLst>
                    <a:ext uri="{9D8B030D-6E8A-4147-A177-3AD203B41FA5}">
                      <a16:colId xmlns:a16="http://schemas.microsoft.com/office/drawing/2014/main" val="3065351037"/>
                    </a:ext>
                  </a:extLst>
                </a:gridCol>
                <a:gridCol w="879024">
                  <a:extLst>
                    <a:ext uri="{9D8B030D-6E8A-4147-A177-3AD203B41FA5}">
                      <a16:colId xmlns:a16="http://schemas.microsoft.com/office/drawing/2014/main" val="1381397737"/>
                    </a:ext>
                  </a:extLst>
                </a:gridCol>
              </a:tblGrid>
              <a:tr h="2687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TIPO Y SEXO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661367"/>
                  </a:ext>
                </a:extLst>
              </a:tr>
              <a:tr h="268705">
                <a:tc vMerge="1">
                  <a:txBody>
                    <a:bodyPr/>
                    <a:lstStyle/>
                    <a:p>
                      <a:pPr algn="l" fontAlgn="ctr"/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DEPENDIENTES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INDEPENDIENTES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AFILIADOS VOLUNTARIOS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L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L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445312"/>
                  </a:ext>
                </a:extLst>
              </a:tr>
              <a:tr h="268705">
                <a:tc vMerge="1">
                  <a:txBody>
                    <a:bodyPr/>
                    <a:lstStyle/>
                    <a:p>
                      <a:pPr algn="ctr" fontAlgn="ctr"/>
                      <a:endParaRPr lang="es-CL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33172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2003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319.794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335.309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293.525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189.053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200.469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171.567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316.806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332.339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290.566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961057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341.992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359.466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312.338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306.481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328.818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271.630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341.298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358.886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311.501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88546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349.018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366.216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319.711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272.535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293.778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239.689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347.534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364.861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318.065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044986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364.611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384.353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331.865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269.837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286.993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244.247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363.030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382.793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330.306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496986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394.546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418.671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354.854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303.979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324.337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273.138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393.132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417.243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353.513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67420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430.710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458.331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387.184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327.646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347.789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296.689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429.034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456.550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385.691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649068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443.898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469.170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405.067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349.387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370.940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317.510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295.573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275.828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296.082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442.013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467.413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403.127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033310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474.155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503.639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428.786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338.267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353.597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315.112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135.547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381.175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124.564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471.108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500.550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425.896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737248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510.892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544.525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459.087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368.854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384.277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346.119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166.317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361.823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155.724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507.869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541.315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456.443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797418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551.430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593.412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488.048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378.368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389.261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362.097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248.217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282.659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239.909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547.553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588.911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485.150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810891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597.863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643.029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531.406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399.895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403.998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393.835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334.300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354.234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324.404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593.180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637.399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528.126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7375837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641.810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691.044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572.322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440.063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443.175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435.660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407.217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404.835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408.365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636.713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684.812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568.844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204036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685.103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732.005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619.412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497.694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501.440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492.992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469.486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475.017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466.432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679.975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726.006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615.713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38799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719.560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766.564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655.120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502.518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500.762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504.896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513.718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544.287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493.313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713.612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759.362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650.934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263971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758.529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802.153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699.060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560.801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557.095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565.802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588.124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597.630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580.830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753.477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795.942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695.617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82562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797.918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843.117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736.393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613.620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608.363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620.560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553.024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535.840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562.486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793.573</a:t>
                      </a:r>
                    </a:p>
                  </a:txBody>
                  <a:tcPr marL="727" marR="727" marT="72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837.686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733.584</a:t>
                      </a:r>
                    </a:p>
                  </a:txBody>
                  <a:tcPr marL="727" marR="727" marT="727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606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202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Ingreso imponible por tipo y sexo, 2018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FC00F2F-B90A-424D-B8C4-26F57739F8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343409"/>
              </p:ext>
            </p:extLst>
          </p:nvPr>
        </p:nvGraphicFramePr>
        <p:xfrm>
          <a:off x="342900" y="1178718"/>
          <a:ext cx="11506200" cy="5298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4780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Ingreso imponible por edad e ingreso imponible, 2018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425E30C-AC22-4611-BDA7-2828B14E5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653739"/>
              </p:ext>
            </p:extLst>
          </p:nvPr>
        </p:nvGraphicFramePr>
        <p:xfrm>
          <a:off x="1776000" y="1752600"/>
          <a:ext cx="8639997" cy="4091400"/>
        </p:xfrm>
        <a:graphic>
          <a:graphicData uri="http://schemas.openxmlformats.org/drawingml/2006/table">
            <a:tbl>
              <a:tblPr/>
              <a:tblGrid>
                <a:gridCol w="2162890">
                  <a:extLst>
                    <a:ext uri="{9D8B030D-6E8A-4147-A177-3AD203B41FA5}">
                      <a16:colId xmlns:a16="http://schemas.microsoft.com/office/drawing/2014/main" val="3328956085"/>
                    </a:ext>
                  </a:extLst>
                </a:gridCol>
                <a:gridCol w="925301">
                  <a:extLst>
                    <a:ext uri="{9D8B030D-6E8A-4147-A177-3AD203B41FA5}">
                      <a16:colId xmlns:a16="http://schemas.microsoft.com/office/drawing/2014/main" val="3136333980"/>
                    </a:ext>
                  </a:extLst>
                </a:gridCol>
                <a:gridCol w="925301">
                  <a:extLst>
                    <a:ext uri="{9D8B030D-6E8A-4147-A177-3AD203B41FA5}">
                      <a16:colId xmlns:a16="http://schemas.microsoft.com/office/drawing/2014/main" val="3659674305"/>
                    </a:ext>
                  </a:extLst>
                </a:gridCol>
                <a:gridCol w="925301">
                  <a:extLst>
                    <a:ext uri="{9D8B030D-6E8A-4147-A177-3AD203B41FA5}">
                      <a16:colId xmlns:a16="http://schemas.microsoft.com/office/drawing/2014/main" val="3925481847"/>
                    </a:ext>
                  </a:extLst>
                </a:gridCol>
                <a:gridCol w="925301">
                  <a:extLst>
                    <a:ext uri="{9D8B030D-6E8A-4147-A177-3AD203B41FA5}">
                      <a16:colId xmlns:a16="http://schemas.microsoft.com/office/drawing/2014/main" val="2610881901"/>
                    </a:ext>
                  </a:extLst>
                </a:gridCol>
                <a:gridCol w="925301">
                  <a:extLst>
                    <a:ext uri="{9D8B030D-6E8A-4147-A177-3AD203B41FA5}">
                      <a16:colId xmlns:a16="http://schemas.microsoft.com/office/drawing/2014/main" val="2765907380"/>
                    </a:ext>
                  </a:extLst>
                </a:gridCol>
                <a:gridCol w="925301">
                  <a:extLst>
                    <a:ext uri="{9D8B030D-6E8A-4147-A177-3AD203B41FA5}">
                      <a16:colId xmlns:a16="http://schemas.microsoft.com/office/drawing/2014/main" val="3925189142"/>
                    </a:ext>
                  </a:extLst>
                </a:gridCol>
                <a:gridCol w="925301">
                  <a:extLst>
                    <a:ext uri="{9D8B030D-6E8A-4147-A177-3AD203B41FA5}">
                      <a16:colId xmlns:a16="http://schemas.microsoft.com/office/drawing/2014/main" val="1927891528"/>
                    </a:ext>
                  </a:extLst>
                </a:gridCol>
              </a:tblGrid>
              <a:tr h="3114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Ingresos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Tramos de edad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4336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Hasta 20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+20 - 30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+30 - 40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+40 - 50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+50 - 60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+60 - 70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Más de 70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55607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Hasta $300.000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50.673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268.502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195.547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187.392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180.656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33.111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52761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$300.000 y $500.000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42.486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425.991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324.996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287.182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251.096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47.404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547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45101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$500.000 y $850.000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15.681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400.299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390.646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314.376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248.757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46.043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50566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$850.000 y $1.200.000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1.805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166.215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225.849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160.884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111.342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20.464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16935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$1.200.000 y $1.800.000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95.984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188.835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137.004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90.358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18.438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7005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$1.800.000 y $2.200.000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57.127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211.381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196.493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127.316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34.382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1.427</a:t>
                      </a:r>
                    </a:p>
                  </a:txBody>
                  <a:tcPr marL="1726" marR="1726" marT="1726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767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160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Ingreso imponible por edad e ingreso imponible,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D7CEFF4-09A3-479F-869B-9A77727E48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856589"/>
              </p:ext>
            </p:extLst>
          </p:nvPr>
        </p:nvGraphicFramePr>
        <p:xfrm>
          <a:off x="561974" y="1284600"/>
          <a:ext cx="11068049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2466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Subsidio previsional a trabajadores jóvenes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9DD0A29-75C2-4ED9-847E-C6119766D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277522"/>
              </p:ext>
            </p:extLst>
          </p:nvPr>
        </p:nvGraphicFramePr>
        <p:xfrm>
          <a:off x="1175699" y="1284598"/>
          <a:ext cx="9840599" cy="5040002"/>
        </p:xfrm>
        <a:graphic>
          <a:graphicData uri="http://schemas.openxmlformats.org/drawingml/2006/table">
            <a:tbl>
              <a:tblPr/>
              <a:tblGrid>
                <a:gridCol w="1060545">
                  <a:extLst>
                    <a:ext uri="{9D8B030D-6E8A-4147-A177-3AD203B41FA5}">
                      <a16:colId xmlns:a16="http://schemas.microsoft.com/office/drawing/2014/main" val="4292844007"/>
                    </a:ext>
                  </a:extLst>
                </a:gridCol>
                <a:gridCol w="1473265">
                  <a:extLst>
                    <a:ext uri="{9D8B030D-6E8A-4147-A177-3AD203B41FA5}">
                      <a16:colId xmlns:a16="http://schemas.microsoft.com/office/drawing/2014/main" val="2846517438"/>
                    </a:ext>
                  </a:extLst>
                </a:gridCol>
                <a:gridCol w="1462449">
                  <a:extLst>
                    <a:ext uri="{9D8B030D-6E8A-4147-A177-3AD203B41FA5}">
                      <a16:colId xmlns:a16="http://schemas.microsoft.com/office/drawing/2014/main" val="1643396187"/>
                    </a:ext>
                  </a:extLst>
                </a:gridCol>
                <a:gridCol w="1316192">
                  <a:extLst>
                    <a:ext uri="{9D8B030D-6E8A-4147-A177-3AD203B41FA5}">
                      <a16:colId xmlns:a16="http://schemas.microsoft.com/office/drawing/2014/main" val="2701736517"/>
                    </a:ext>
                  </a:extLst>
                </a:gridCol>
                <a:gridCol w="1603274">
                  <a:extLst>
                    <a:ext uri="{9D8B030D-6E8A-4147-A177-3AD203B41FA5}">
                      <a16:colId xmlns:a16="http://schemas.microsoft.com/office/drawing/2014/main" val="2355654124"/>
                    </a:ext>
                  </a:extLst>
                </a:gridCol>
                <a:gridCol w="1608682">
                  <a:extLst>
                    <a:ext uri="{9D8B030D-6E8A-4147-A177-3AD203B41FA5}">
                      <a16:colId xmlns:a16="http://schemas.microsoft.com/office/drawing/2014/main" val="1585878206"/>
                    </a:ext>
                  </a:extLst>
                </a:gridCol>
                <a:gridCol w="1316192">
                  <a:extLst>
                    <a:ext uri="{9D8B030D-6E8A-4147-A177-3AD203B41FA5}">
                      <a16:colId xmlns:a16="http://schemas.microsoft.com/office/drawing/2014/main" val="2473456513"/>
                    </a:ext>
                  </a:extLst>
                </a:gridCol>
              </a:tblGrid>
              <a:tr h="267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</a:p>
                  </a:txBody>
                  <a:tcPr marL="712" marR="712" marT="7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Subsidio a la Contratación</a:t>
                      </a:r>
                    </a:p>
                  </a:txBody>
                  <a:tcPr marL="712" marR="712" marT="7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Subsidio a la Cotización</a:t>
                      </a:r>
                    </a:p>
                  </a:txBody>
                  <a:tcPr marL="712" marR="712" marT="7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089459"/>
                  </a:ext>
                </a:extLst>
              </a:tr>
              <a:tr h="32008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712" marR="712" marT="7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 total</a:t>
                      </a:r>
                    </a:p>
                  </a:txBody>
                  <a:tcPr marL="712" marR="712" marT="7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 promedio</a:t>
                      </a:r>
                    </a:p>
                  </a:txBody>
                  <a:tcPr marL="712" marR="712" marT="7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712" marR="712" marT="7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 total</a:t>
                      </a:r>
                    </a:p>
                  </a:txBody>
                  <a:tcPr marL="712" marR="712" marT="7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 promedio</a:t>
                      </a:r>
                    </a:p>
                  </a:txBody>
                  <a:tcPr marL="712" marR="712" marT="7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76575"/>
                  </a:ext>
                </a:extLst>
              </a:tr>
              <a:tr h="47647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134.651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$ 852.748.497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$ 6.333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966584"/>
                  </a:ext>
                </a:extLst>
              </a:tr>
              <a:tr h="47647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102.156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$ 627.872.136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$ 6.146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059441"/>
                  </a:ext>
                </a:extLst>
              </a:tr>
              <a:tr h="320085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10.669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$ 66.813.660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$ 6.262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40.946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$ 281.729.757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$ 6.881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909325"/>
                  </a:ext>
                </a:extLst>
              </a:tr>
              <a:tr h="47647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16.091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$ 109.452.863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$ 6.802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279.361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$ 1.946.111.419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$ 6.966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479051"/>
                  </a:ext>
                </a:extLst>
              </a:tr>
              <a:tr h="47647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10.044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$ 74.357.164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$ 7.403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292.848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$ 2.146.546.401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$ 7.330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053368"/>
                  </a:ext>
                </a:extLst>
              </a:tr>
              <a:tr h="47647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7.650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$ 59.542.420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$ 7.783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258.571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$ 2.008.542.515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$ 7.768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156352"/>
                  </a:ext>
                </a:extLst>
              </a:tr>
              <a:tr h="47647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3.916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$ 31.052.269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$ 7.930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264.821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$ 2.189.639.285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$ 8.268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02632"/>
                  </a:ext>
                </a:extLst>
              </a:tr>
              <a:tr h="320085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1.857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$ 16.648.203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$ 8.965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102.121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$ 961.432.279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$ 9.415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793920"/>
                  </a:ext>
                </a:extLst>
              </a:tr>
              <a:tr h="47647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23.285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$ 210.600.660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$ 9.044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403.177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$ 3.720.533.140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$ 9.228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9832017"/>
                  </a:ext>
                </a:extLst>
              </a:tr>
              <a:tr h="47647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13.636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$ 134.801.190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$ 9.886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250.715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$ 2.503.541.700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$ 9.986</a:t>
                      </a:r>
                    </a:p>
                  </a:txBody>
                  <a:tcPr marL="712" marR="712" marT="712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787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093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Subsidio a la contratación de trabajadores jóvenes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8039E6A-8E36-4254-AAF2-23512EA247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7712056"/>
              </p:ext>
            </p:extLst>
          </p:nvPr>
        </p:nvGraphicFramePr>
        <p:xfrm>
          <a:off x="1775999" y="12846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3244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Subsidio a la cotización de trabajadores jóvenes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98FE797-5347-4CF8-B38F-4BC86BD6DD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008151"/>
              </p:ext>
            </p:extLst>
          </p:nvPr>
        </p:nvGraphicFramePr>
        <p:xfrm>
          <a:off x="1775999" y="12846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4872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9841993" y="228600"/>
            <a:ext cx="2350007" cy="42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0600" y="4844845"/>
            <a:ext cx="1552575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90600" y="5119164"/>
            <a:ext cx="1368678" cy="274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uadroTexto 16"/>
          <p:cNvSpPr txBox="1"/>
          <p:nvPr/>
        </p:nvSpPr>
        <p:spPr>
          <a:xfrm>
            <a:off x="990599" y="2444419"/>
            <a:ext cx="88513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Ahorro Voluntario</a:t>
            </a:r>
          </a:p>
          <a:p>
            <a:r>
              <a:rPr lang="es-CL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                                  2018</a:t>
            </a:r>
          </a:p>
        </p:txBody>
      </p:sp>
    </p:spTree>
    <p:extLst>
      <p:ext uri="{BB962C8B-B14F-4D97-AF65-F5344CB8AC3E}">
        <p14:creationId xmlns:p14="http://schemas.microsoft.com/office/powerpoint/2010/main" val="2146071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738664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Cuentas de cotización voluntaria por tramo de edad y fondo, diciembre 2018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A6C5BFC-0B73-4B21-9FED-062E1ACBF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049402"/>
              </p:ext>
            </p:extLst>
          </p:nvPr>
        </p:nvGraphicFramePr>
        <p:xfrm>
          <a:off x="1776001" y="1676400"/>
          <a:ext cx="8639999" cy="4320000"/>
        </p:xfrm>
        <a:graphic>
          <a:graphicData uri="http://schemas.openxmlformats.org/drawingml/2006/table">
            <a:tbl>
              <a:tblPr/>
              <a:tblGrid>
                <a:gridCol w="3087270">
                  <a:extLst>
                    <a:ext uri="{9D8B030D-6E8A-4147-A177-3AD203B41FA5}">
                      <a16:colId xmlns:a16="http://schemas.microsoft.com/office/drawing/2014/main" val="446930499"/>
                    </a:ext>
                  </a:extLst>
                </a:gridCol>
                <a:gridCol w="1189094">
                  <a:extLst>
                    <a:ext uri="{9D8B030D-6E8A-4147-A177-3AD203B41FA5}">
                      <a16:colId xmlns:a16="http://schemas.microsoft.com/office/drawing/2014/main" val="1026190337"/>
                    </a:ext>
                  </a:extLst>
                </a:gridCol>
                <a:gridCol w="872727">
                  <a:extLst>
                    <a:ext uri="{9D8B030D-6E8A-4147-A177-3AD203B41FA5}">
                      <a16:colId xmlns:a16="http://schemas.microsoft.com/office/drawing/2014/main" val="2819925921"/>
                    </a:ext>
                  </a:extLst>
                </a:gridCol>
                <a:gridCol w="872727">
                  <a:extLst>
                    <a:ext uri="{9D8B030D-6E8A-4147-A177-3AD203B41FA5}">
                      <a16:colId xmlns:a16="http://schemas.microsoft.com/office/drawing/2014/main" val="1222420682"/>
                    </a:ext>
                  </a:extLst>
                </a:gridCol>
                <a:gridCol w="872727">
                  <a:extLst>
                    <a:ext uri="{9D8B030D-6E8A-4147-A177-3AD203B41FA5}">
                      <a16:colId xmlns:a16="http://schemas.microsoft.com/office/drawing/2014/main" val="2261254955"/>
                    </a:ext>
                  </a:extLst>
                </a:gridCol>
                <a:gridCol w="872727">
                  <a:extLst>
                    <a:ext uri="{9D8B030D-6E8A-4147-A177-3AD203B41FA5}">
                      <a16:colId xmlns:a16="http://schemas.microsoft.com/office/drawing/2014/main" val="3748538808"/>
                    </a:ext>
                  </a:extLst>
                </a:gridCol>
                <a:gridCol w="872727">
                  <a:extLst>
                    <a:ext uri="{9D8B030D-6E8A-4147-A177-3AD203B41FA5}">
                      <a16:colId xmlns:a16="http://schemas.microsoft.com/office/drawing/2014/main" val="1677599776"/>
                    </a:ext>
                  </a:extLst>
                </a:gridCol>
              </a:tblGrid>
              <a:tr h="432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Edad</a:t>
                      </a:r>
                    </a:p>
                  </a:txBody>
                  <a:tcPr marL="1381" marR="1381" marT="13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 de cuentas</a:t>
                      </a:r>
                    </a:p>
                  </a:txBody>
                  <a:tcPr marL="1381" marR="1381" marT="13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217146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98506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Hasta 20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44421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+ 20 - 30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14.912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9.336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11.784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21.405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60.066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4383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+ 30 - 40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72.720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35.034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41.544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6.568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58.818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214.684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8005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+ 40 - 50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76.065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27.297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67.816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7.231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56.507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234.916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07255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+ 50 - 60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45.704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15.244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74.826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21.353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45.869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202.996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3924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+ 60 - 70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13.356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6.562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27.960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22.124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23.594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93.596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00822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Más de 70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2.018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1.157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4.360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11.097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3.422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22.054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2819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224.952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94.753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228.472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71.059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209.926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829.162</a:t>
                      </a:r>
                    </a:p>
                  </a:txBody>
                  <a:tcPr marL="1381" marR="1381" marT="138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944326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2851452-2774-4465-871D-E01756C08875}"/>
              </a:ext>
            </a:extLst>
          </p:cNvPr>
          <p:cNvSpPr txBox="1"/>
          <p:nvPr/>
        </p:nvSpPr>
        <p:spPr>
          <a:xfrm>
            <a:off x="0" y="6596390"/>
            <a:ext cx="3220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Nota: no se incluyen 400.306 cuentas con saldo cero.</a:t>
            </a:r>
          </a:p>
        </p:txBody>
      </p:sp>
    </p:spTree>
    <p:extLst>
      <p:ext uri="{BB962C8B-B14F-4D97-AF65-F5344CB8AC3E}">
        <p14:creationId xmlns:p14="http://schemas.microsoft.com/office/powerpoint/2010/main" val="2510683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por tramos de edad,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7E9685B-E3D9-4EBA-ADF3-D568217B1C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041982"/>
              </p:ext>
            </p:extLst>
          </p:nvPr>
        </p:nvGraphicFramePr>
        <p:xfrm>
          <a:off x="1776000" y="1574006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9874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738664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Cuentas de cotización voluntaria por tramo de edad y fondo, diciembre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1554B34-ABE3-4737-A0C7-8B225F0558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6081592"/>
              </p:ext>
            </p:extLst>
          </p:nvPr>
        </p:nvGraphicFramePr>
        <p:xfrm>
          <a:off x="1775999" y="14478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89346C9-CD2F-4FE7-9886-98DDEDCF81D7}"/>
              </a:ext>
            </a:extLst>
          </p:cNvPr>
          <p:cNvSpPr txBox="1"/>
          <p:nvPr/>
        </p:nvSpPr>
        <p:spPr>
          <a:xfrm>
            <a:off x="0" y="6596390"/>
            <a:ext cx="3220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Nota: no se incluyen 400.306 cuentas con saldo cero.</a:t>
            </a:r>
          </a:p>
        </p:txBody>
      </p:sp>
    </p:spTree>
    <p:extLst>
      <p:ext uri="{BB962C8B-B14F-4D97-AF65-F5344CB8AC3E}">
        <p14:creationId xmlns:p14="http://schemas.microsoft.com/office/powerpoint/2010/main" val="631365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738664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Saldo promedio de cotización voluntaria por tramo de edad, diciembre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7AF599B-4A0D-4206-9704-66A84416B9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970090"/>
              </p:ext>
            </p:extLst>
          </p:nvPr>
        </p:nvGraphicFramePr>
        <p:xfrm>
          <a:off x="696000" y="1284600"/>
          <a:ext cx="1080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D31FA62-CF6B-4947-BAAE-CD5DA436FC53}"/>
              </a:ext>
            </a:extLst>
          </p:cNvPr>
          <p:cNvSpPr txBox="1"/>
          <p:nvPr/>
        </p:nvSpPr>
        <p:spPr>
          <a:xfrm>
            <a:off x="0" y="6596390"/>
            <a:ext cx="3220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Nota: no se incluyen 400.306 cuentas con saldo cero.</a:t>
            </a:r>
          </a:p>
        </p:txBody>
      </p:sp>
    </p:spTree>
    <p:extLst>
      <p:ext uri="{BB962C8B-B14F-4D97-AF65-F5344CB8AC3E}">
        <p14:creationId xmlns:p14="http://schemas.microsoft.com/office/powerpoint/2010/main" val="655459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738664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Cuentas de cotización voluntaria por tipo de cotizante, sexo y fondo, diciembre 2018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2040CC9-52AC-4878-B003-A8F04204FDC4}"/>
              </a:ext>
            </a:extLst>
          </p:cNvPr>
          <p:cNvSpPr txBox="1"/>
          <p:nvPr/>
        </p:nvSpPr>
        <p:spPr>
          <a:xfrm>
            <a:off x="1412709" y="2002779"/>
            <a:ext cx="1136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200" cap="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Cotizantes</a:t>
            </a:r>
          </a:p>
          <a:p>
            <a:pPr algn="ctr"/>
            <a:r>
              <a:rPr lang="es-CL" sz="1200" cap="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dependientes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C7D6763-84BF-4C13-AD4A-4138B5D39970}"/>
              </a:ext>
            </a:extLst>
          </p:cNvPr>
          <p:cNvSpPr txBox="1"/>
          <p:nvPr/>
        </p:nvSpPr>
        <p:spPr>
          <a:xfrm>
            <a:off x="1343780" y="3359330"/>
            <a:ext cx="127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COTIZANTES</a:t>
            </a:r>
          </a:p>
          <a:p>
            <a:pPr algn="ctr"/>
            <a:r>
              <a:rPr lang="es-C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INDEPENDIENTES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5D6A8BA-2571-4D7A-9646-0FE8B3E15102}"/>
              </a:ext>
            </a:extLst>
          </p:cNvPr>
          <p:cNvSpPr txBox="1"/>
          <p:nvPr/>
        </p:nvSpPr>
        <p:spPr>
          <a:xfrm>
            <a:off x="1439342" y="4728993"/>
            <a:ext cx="107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COTIZANTES</a:t>
            </a:r>
          </a:p>
          <a:p>
            <a:pPr algn="ctr"/>
            <a:r>
              <a:rPr lang="es-C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VOLUNTARIOS</a:t>
            </a:r>
          </a:p>
        </p:txBody>
      </p:sp>
      <p:sp>
        <p:nvSpPr>
          <p:cNvPr id="15" name="Llaves 14">
            <a:extLst>
              <a:ext uri="{FF2B5EF4-FFF2-40B4-BE49-F238E27FC236}">
                <a16:creationId xmlns:a16="http://schemas.microsoft.com/office/drawing/2014/main" id="{CDD6E3FB-DF0B-4B60-9DE2-EAD5B3D873DE}"/>
              </a:ext>
            </a:extLst>
          </p:cNvPr>
          <p:cNvSpPr/>
          <p:nvPr/>
        </p:nvSpPr>
        <p:spPr>
          <a:xfrm>
            <a:off x="1343780" y="1939600"/>
            <a:ext cx="1274836" cy="588021"/>
          </a:xfrm>
          <a:prstGeom prst="bracePair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Llaves 15">
            <a:extLst>
              <a:ext uri="{FF2B5EF4-FFF2-40B4-BE49-F238E27FC236}">
                <a16:creationId xmlns:a16="http://schemas.microsoft.com/office/drawing/2014/main" id="{DD9EB957-91AD-4CE2-A4FA-52464FFD5C3F}"/>
              </a:ext>
            </a:extLst>
          </p:cNvPr>
          <p:cNvSpPr/>
          <p:nvPr/>
        </p:nvSpPr>
        <p:spPr>
          <a:xfrm>
            <a:off x="1301188" y="3296151"/>
            <a:ext cx="1344061" cy="588021"/>
          </a:xfrm>
          <a:prstGeom prst="bracePair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Llaves 16">
            <a:extLst>
              <a:ext uri="{FF2B5EF4-FFF2-40B4-BE49-F238E27FC236}">
                <a16:creationId xmlns:a16="http://schemas.microsoft.com/office/drawing/2014/main" id="{69C4F35D-4BBE-4757-B15C-FF11ABB5D30B}"/>
              </a:ext>
            </a:extLst>
          </p:cNvPr>
          <p:cNvSpPr/>
          <p:nvPr/>
        </p:nvSpPr>
        <p:spPr>
          <a:xfrm>
            <a:off x="1412708" y="4715881"/>
            <a:ext cx="1163315" cy="474777"/>
          </a:xfrm>
          <a:prstGeom prst="bracePair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74066DBD-8FBE-4265-9282-C7BC6F92BA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412162"/>
              </p:ext>
            </p:extLst>
          </p:nvPr>
        </p:nvGraphicFramePr>
        <p:xfrm>
          <a:off x="2999549" y="1600197"/>
          <a:ext cx="7211250" cy="126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445D7922-A34B-46F1-B6F2-D378EF4166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256010"/>
              </p:ext>
            </p:extLst>
          </p:nvPr>
        </p:nvGraphicFramePr>
        <p:xfrm>
          <a:off x="2999549" y="2959426"/>
          <a:ext cx="7211250" cy="126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B8A27692-0973-4B42-A844-1B7A572999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3412382"/>
              </p:ext>
            </p:extLst>
          </p:nvPr>
        </p:nvGraphicFramePr>
        <p:xfrm>
          <a:off x="2999549" y="4318655"/>
          <a:ext cx="7211250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F50D8867-F636-493E-82AB-50320ABCAA3B}"/>
              </a:ext>
            </a:extLst>
          </p:cNvPr>
          <p:cNvSpPr txBox="1"/>
          <p:nvPr/>
        </p:nvSpPr>
        <p:spPr>
          <a:xfrm>
            <a:off x="0" y="6596390"/>
            <a:ext cx="3220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Nota: no se incluyen 400.306 cuentas con saldo cero.</a:t>
            </a:r>
          </a:p>
        </p:txBody>
      </p:sp>
    </p:spTree>
    <p:extLst>
      <p:ext uri="{BB962C8B-B14F-4D97-AF65-F5344CB8AC3E}">
        <p14:creationId xmlns:p14="http://schemas.microsoft.com/office/powerpoint/2010/main" val="28760639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738664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Saldo promedio por cotización voluntaria por tipo de cotizante y sexo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7B066D7-757C-4027-B2BE-39603AB187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8352275"/>
              </p:ext>
            </p:extLst>
          </p:nvPr>
        </p:nvGraphicFramePr>
        <p:xfrm>
          <a:off x="1055999" y="1284600"/>
          <a:ext cx="1008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4314364-DD1B-4FCF-A826-5211F7897167}"/>
              </a:ext>
            </a:extLst>
          </p:cNvPr>
          <p:cNvSpPr txBox="1"/>
          <p:nvPr/>
        </p:nvSpPr>
        <p:spPr>
          <a:xfrm>
            <a:off x="0" y="6596390"/>
            <a:ext cx="3220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Nota: no se incluyen 400.306 cuentas con saldo cero.</a:t>
            </a:r>
          </a:p>
        </p:txBody>
      </p:sp>
    </p:spTree>
    <p:extLst>
      <p:ext uri="{BB962C8B-B14F-4D97-AF65-F5344CB8AC3E}">
        <p14:creationId xmlns:p14="http://schemas.microsoft.com/office/powerpoint/2010/main" val="2016090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9841993" y="228600"/>
            <a:ext cx="2350007" cy="42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0600" y="4844845"/>
            <a:ext cx="1552575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90600" y="5119164"/>
            <a:ext cx="1368678" cy="274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uadroTexto 16"/>
          <p:cNvSpPr txBox="1"/>
          <p:nvPr/>
        </p:nvSpPr>
        <p:spPr>
          <a:xfrm>
            <a:off x="990599" y="2444419"/>
            <a:ext cx="88513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Pensiones pagadas</a:t>
            </a:r>
          </a:p>
          <a:p>
            <a:r>
              <a:rPr lang="es-CL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                                                         Diciembre 2018</a:t>
            </a:r>
          </a:p>
        </p:txBody>
      </p:sp>
    </p:spTree>
    <p:extLst>
      <p:ext uri="{BB962C8B-B14F-4D97-AF65-F5344CB8AC3E}">
        <p14:creationId xmlns:p14="http://schemas.microsoft.com/office/powerpoint/2010/main" val="670250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Pensiones pagadas en diciembre 2018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B1B8BE5-D6C8-4B14-A51A-8C2B5ACB3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736847"/>
              </p:ext>
            </p:extLst>
          </p:nvPr>
        </p:nvGraphicFramePr>
        <p:xfrm>
          <a:off x="621483" y="1371600"/>
          <a:ext cx="10949034" cy="4887596"/>
        </p:xfrm>
        <a:graphic>
          <a:graphicData uri="http://schemas.openxmlformats.org/drawingml/2006/table">
            <a:tbl>
              <a:tblPr/>
              <a:tblGrid>
                <a:gridCol w="1971484">
                  <a:extLst>
                    <a:ext uri="{9D8B030D-6E8A-4147-A177-3AD203B41FA5}">
                      <a16:colId xmlns:a16="http://schemas.microsoft.com/office/drawing/2014/main" val="3257779903"/>
                    </a:ext>
                  </a:extLst>
                </a:gridCol>
                <a:gridCol w="897755">
                  <a:extLst>
                    <a:ext uri="{9D8B030D-6E8A-4147-A177-3AD203B41FA5}">
                      <a16:colId xmlns:a16="http://schemas.microsoft.com/office/drawing/2014/main" val="3637809180"/>
                    </a:ext>
                  </a:extLst>
                </a:gridCol>
                <a:gridCol w="897755">
                  <a:extLst>
                    <a:ext uri="{9D8B030D-6E8A-4147-A177-3AD203B41FA5}">
                      <a16:colId xmlns:a16="http://schemas.microsoft.com/office/drawing/2014/main" val="2227401930"/>
                    </a:ext>
                  </a:extLst>
                </a:gridCol>
                <a:gridCol w="897755">
                  <a:extLst>
                    <a:ext uri="{9D8B030D-6E8A-4147-A177-3AD203B41FA5}">
                      <a16:colId xmlns:a16="http://schemas.microsoft.com/office/drawing/2014/main" val="2337675917"/>
                    </a:ext>
                  </a:extLst>
                </a:gridCol>
                <a:gridCol w="897755">
                  <a:extLst>
                    <a:ext uri="{9D8B030D-6E8A-4147-A177-3AD203B41FA5}">
                      <a16:colId xmlns:a16="http://schemas.microsoft.com/office/drawing/2014/main" val="3159861938"/>
                    </a:ext>
                  </a:extLst>
                </a:gridCol>
                <a:gridCol w="897755">
                  <a:extLst>
                    <a:ext uri="{9D8B030D-6E8A-4147-A177-3AD203B41FA5}">
                      <a16:colId xmlns:a16="http://schemas.microsoft.com/office/drawing/2014/main" val="2650935626"/>
                    </a:ext>
                  </a:extLst>
                </a:gridCol>
                <a:gridCol w="897755">
                  <a:extLst>
                    <a:ext uri="{9D8B030D-6E8A-4147-A177-3AD203B41FA5}">
                      <a16:colId xmlns:a16="http://schemas.microsoft.com/office/drawing/2014/main" val="3415521705"/>
                    </a:ext>
                  </a:extLst>
                </a:gridCol>
                <a:gridCol w="897755">
                  <a:extLst>
                    <a:ext uri="{9D8B030D-6E8A-4147-A177-3AD203B41FA5}">
                      <a16:colId xmlns:a16="http://schemas.microsoft.com/office/drawing/2014/main" val="3286811432"/>
                    </a:ext>
                  </a:extLst>
                </a:gridCol>
                <a:gridCol w="897755">
                  <a:extLst>
                    <a:ext uri="{9D8B030D-6E8A-4147-A177-3AD203B41FA5}">
                      <a16:colId xmlns:a16="http://schemas.microsoft.com/office/drawing/2014/main" val="3591379131"/>
                    </a:ext>
                  </a:extLst>
                </a:gridCol>
                <a:gridCol w="897755">
                  <a:extLst>
                    <a:ext uri="{9D8B030D-6E8A-4147-A177-3AD203B41FA5}">
                      <a16:colId xmlns:a16="http://schemas.microsoft.com/office/drawing/2014/main" val="29126768"/>
                    </a:ext>
                  </a:extLst>
                </a:gridCol>
                <a:gridCol w="897755">
                  <a:extLst>
                    <a:ext uri="{9D8B030D-6E8A-4147-A177-3AD203B41FA5}">
                      <a16:colId xmlns:a16="http://schemas.microsoft.com/office/drawing/2014/main" val="3882833589"/>
                    </a:ext>
                  </a:extLst>
                </a:gridCol>
              </a:tblGrid>
              <a:tr h="277124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TIPO DE PENSIÓN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MODALIDAD DE PENSIÓN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606663"/>
                  </a:ext>
                </a:extLst>
              </a:tr>
              <a:tr h="429524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CUBIERTO POR EL SEGURO (1)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RETIRO PROGRAMADO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RENTA TEMPORAL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RENTA VITALICIA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422445"/>
                  </a:ext>
                </a:extLst>
              </a:tr>
              <a:tr h="744756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 promedio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 promedio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 promedio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 promedio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 promedio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660020"/>
                  </a:ext>
                </a:extLst>
              </a:tr>
              <a:tr h="429524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Vejez edad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$ 0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441.604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$ 127.354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32.218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$ 566.477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211.655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$ 309.839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685.477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$ 204.263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979312"/>
                  </a:ext>
                </a:extLst>
              </a:tr>
              <a:tr h="429524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Vejez anticipada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$ 0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23.018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$ 461.176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2.096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$ 848.751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203.414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$ 318.109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228.528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$ 337.405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958993"/>
                  </a:ext>
                </a:extLst>
              </a:tr>
              <a:tr h="429524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Invalidez definitiva total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3.322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$ 317.558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65.195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$ 124.322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6.428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$ 747.033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42.830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$ 360.561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117.775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$ 249.746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8788974"/>
                  </a:ext>
                </a:extLst>
              </a:tr>
              <a:tr h="429524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Invalidez definitiva parcial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$ 0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11.645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$ 131.213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$ 608.653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5.368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$ 294.127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17.704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$ 199.301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978898"/>
                  </a:ext>
                </a:extLst>
              </a:tr>
              <a:tr h="429524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Viudez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7.872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$ 187.447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87.460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$ 141.413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$ 629.327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114.378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$ 207.019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210.067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$ 179.729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774776"/>
                  </a:ext>
                </a:extLst>
              </a:tr>
              <a:tr h="429524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Orfandad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$ 46.035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36.639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$ 66.709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$ 198.474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22.950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$ 81.319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60.044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$ 72.774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77618"/>
                  </a:ext>
                </a:extLst>
              </a:tr>
              <a:tr h="429524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Otras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567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$ 87.108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9.352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$ 67.812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$ 260.772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10.011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$ 122.943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19.948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$ 96.205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715460"/>
                  </a:ext>
                </a:extLst>
              </a:tr>
              <a:tr h="429524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Total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11.993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$ 215.840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674.913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$ 136.175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42.031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$ 607.274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610.606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$ 285.030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1.339.543</a:t>
                      </a:r>
                    </a:p>
                  </a:txBody>
                  <a:tcPr marL="1151" marR="1151" marT="115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$ 219.424</a:t>
                      </a:r>
                    </a:p>
                  </a:txBody>
                  <a:tcPr marL="1151" marR="1151" marT="115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59423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CCD4D38-7441-4BC7-9AA6-F38DF0E1E577}"/>
              </a:ext>
            </a:extLst>
          </p:cNvPr>
          <p:cNvSpPr txBox="1"/>
          <p:nvPr/>
        </p:nvSpPr>
        <p:spPr>
          <a:xfrm>
            <a:off x="0" y="6363529"/>
            <a:ext cx="1404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Nota: no incluye APS.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DE359EB-53AC-42D4-8663-C9CDA1ECC03B}"/>
              </a:ext>
            </a:extLst>
          </p:cNvPr>
          <p:cNvSpPr txBox="1"/>
          <p:nvPr/>
        </p:nvSpPr>
        <p:spPr>
          <a:xfrm>
            <a:off x="1221" y="6601746"/>
            <a:ext cx="121895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(1) Corresponde a las pensiones que se están pagando de acuerdo a la modalidad "cubiertas por el seguro" existente antes de las modificaciones introducidas al D.L. 3.500 por la Ley </a:t>
            </a:r>
            <a:r>
              <a:rPr lang="es-CL" sz="1100" dirty="0" err="1">
                <a:latin typeface="+mj-lt"/>
              </a:rPr>
              <a:t>N°</a:t>
            </a:r>
            <a:r>
              <a:rPr lang="es-CL" sz="1100" dirty="0">
                <a:latin typeface="+mj-lt"/>
              </a:rPr>
              <a:t> 18.646 del 29.08.1987.</a:t>
            </a:r>
          </a:p>
        </p:txBody>
      </p:sp>
    </p:spTree>
    <p:extLst>
      <p:ext uri="{BB962C8B-B14F-4D97-AF65-F5344CB8AC3E}">
        <p14:creationId xmlns:p14="http://schemas.microsoft.com/office/powerpoint/2010/main" val="1232610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Pensiones pagadas de vejez por edad, diciembre 2018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E164B64F-0C31-47CE-AED0-072BF0174C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2217579"/>
              </p:ext>
            </p:extLst>
          </p:nvPr>
        </p:nvGraphicFramePr>
        <p:xfrm>
          <a:off x="1055999" y="1284600"/>
          <a:ext cx="1008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57242A4-0ED8-4F6D-9322-67B4989A9DEE}"/>
              </a:ext>
            </a:extLst>
          </p:cNvPr>
          <p:cNvSpPr txBox="1"/>
          <p:nvPr/>
        </p:nvSpPr>
        <p:spPr>
          <a:xfrm>
            <a:off x="0" y="6596390"/>
            <a:ext cx="1404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Nota: no incluye APS.</a:t>
            </a:r>
          </a:p>
        </p:txBody>
      </p:sp>
    </p:spTree>
    <p:extLst>
      <p:ext uri="{BB962C8B-B14F-4D97-AF65-F5344CB8AC3E}">
        <p14:creationId xmlns:p14="http://schemas.microsoft.com/office/powerpoint/2010/main" val="3334871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714499" y="533400"/>
            <a:ext cx="876300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Pensiones pagadas de vejez anticipada , diciembre 2018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D7DF652B-87CE-4F32-BE59-BCC6853436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0859512"/>
              </p:ext>
            </p:extLst>
          </p:nvPr>
        </p:nvGraphicFramePr>
        <p:xfrm>
          <a:off x="1055999" y="1284600"/>
          <a:ext cx="1008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60E6AF4-679D-4776-8D9C-602F4A5CCA92}"/>
              </a:ext>
            </a:extLst>
          </p:cNvPr>
          <p:cNvSpPr txBox="1"/>
          <p:nvPr/>
        </p:nvSpPr>
        <p:spPr>
          <a:xfrm>
            <a:off x="0" y="6596390"/>
            <a:ext cx="1404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Nota: no incluye APS.</a:t>
            </a:r>
          </a:p>
        </p:txBody>
      </p:sp>
    </p:spTree>
    <p:extLst>
      <p:ext uri="{BB962C8B-B14F-4D97-AF65-F5344CB8AC3E}">
        <p14:creationId xmlns:p14="http://schemas.microsoft.com/office/powerpoint/2010/main" val="41322441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219201" y="533400"/>
            <a:ext cx="97535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Pensiones pagadas de invalidez definitiva total, diciembre 2018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7C2C44D-65E3-4619-B2BD-B9FBEC8344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844661"/>
              </p:ext>
            </p:extLst>
          </p:nvPr>
        </p:nvGraphicFramePr>
        <p:xfrm>
          <a:off x="1055999" y="1284600"/>
          <a:ext cx="1008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F94FA88-D78D-41E4-987C-005F76A8BB50}"/>
              </a:ext>
            </a:extLst>
          </p:cNvPr>
          <p:cNvSpPr txBox="1"/>
          <p:nvPr/>
        </p:nvSpPr>
        <p:spPr>
          <a:xfrm>
            <a:off x="0" y="6596390"/>
            <a:ext cx="1404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Nota: no incluye APS.</a:t>
            </a:r>
          </a:p>
        </p:txBody>
      </p:sp>
    </p:spTree>
    <p:extLst>
      <p:ext uri="{BB962C8B-B14F-4D97-AF65-F5344CB8AC3E}">
        <p14:creationId xmlns:p14="http://schemas.microsoft.com/office/powerpoint/2010/main" val="369501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099500" y="533400"/>
            <a:ext cx="9993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Pensiones pagadas de invalidez definitiva parcial, diciembre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9CB72AB-8273-41EF-8A9D-6B515CB8F2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819872"/>
              </p:ext>
            </p:extLst>
          </p:nvPr>
        </p:nvGraphicFramePr>
        <p:xfrm>
          <a:off x="1055999" y="1284600"/>
          <a:ext cx="1008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7066771-4301-48EE-9909-BCCDF9F69537}"/>
              </a:ext>
            </a:extLst>
          </p:cNvPr>
          <p:cNvSpPr txBox="1"/>
          <p:nvPr/>
        </p:nvSpPr>
        <p:spPr>
          <a:xfrm>
            <a:off x="0" y="6596390"/>
            <a:ext cx="1404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Nota: no incluye APS.</a:t>
            </a:r>
          </a:p>
        </p:txBody>
      </p:sp>
    </p:spTree>
    <p:extLst>
      <p:ext uri="{BB962C8B-B14F-4D97-AF65-F5344CB8AC3E}">
        <p14:creationId xmlns:p14="http://schemas.microsoft.com/office/powerpoint/2010/main" val="1683682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por región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70BABB8-14B1-4D6C-8BF3-1B4D3AFB6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138627"/>
              </p:ext>
            </p:extLst>
          </p:nvPr>
        </p:nvGraphicFramePr>
        <p:xfrm>
          <a:off x="571497" y="1371600"/>
          <a:ext cx="11049005" cy="5240219"/>
        </p:xfrm>
        <a:graphic>
          <a:graphicData uri="http://schemas.openxmlformats.org/drawingml/2006/table">
            <a:tbl>
              <a:tblPr/>
              <a:tblGrid>
                <a:gridCol w="1004455">
                  <a:extLst>
                    <a:ext uri="{9D8B030D-6E8A-4147-A177-3AD203B41FA5}">
                      <a16:colId xmlns:a16="http://schemas.microsoft.com/office/drawing/2014/main" val="458398502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189412222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2379126710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1823838717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3968638700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3686799267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2782981234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178119685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3252632835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3748483625"/>
                    </a:ext>
                  </a:extLst>
                </a:gridCol>
                <a:gridCol w="1004455">
                  <a:extLst>
                    <a:ext uri="{9D8B030D-6E8A-4147-A177-3AD203B41FA5}">
                      <a16:colId xmlns:a16="http://schemas.microsoft.com/office/drawing/2014/main" val="1952040031"/>
                    </a:ext>
                  </a:extLst>
                </a:gridCol>
              </a:tblGrid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Región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186216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138.207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141.466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148.643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156.938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167.558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175.388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182.673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188.102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192.782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196.781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814341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267.016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274.813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285.080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302.670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325.626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344.572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356.089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366.956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375.639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382.650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245855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136.154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137.612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141.788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148.886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157.041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164.044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167.527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170.536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173.953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176.565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042718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292.622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297.832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308.995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325.560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344.016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359.320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369.093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378.474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392.024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402.528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494677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788.862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798.655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816.116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839.348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877.979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907.780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926.728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945.854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971.980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994.866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851283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415.097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418.076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423.959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430.915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453.538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467.453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477.530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488.448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501.266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517.394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460035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456.697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459.553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469.907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484.253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503.790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520.240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529.730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540.631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559.208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573.224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027829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855.567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866.768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880.150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904.396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939.294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970.021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987.639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1.003.292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1.020.134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799.082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358321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372.731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376.914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385.869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400.031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420.183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437.307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448.059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458.394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466.926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475.630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983360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383.344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386.990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393.652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404.211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425.600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437.384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446.436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453.663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463.622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474.766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721957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52.414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52.622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53.476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54.733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56.072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57.274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59.369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59.883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61.217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61.002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963730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92.904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93.884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94.737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96.519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98.956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100.967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103.052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104.945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106.523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109.167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480284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R.M.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3.876.046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4.023.061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4.132.745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4.302.646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4.054.211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4.217.503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4.338.590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4.477.431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4.617.488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4.818.415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095822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XIV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152.925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155.082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157.456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162.250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169.378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174.593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179.176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185.371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189.957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192.769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530573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92.946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97.594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100.244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105.196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110.643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114.428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117.156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119.420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122.287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125.935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807131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241.413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8075219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185.181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170.146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164.678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150.320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421.163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298.193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272.875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237.037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218.131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162.864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434258"/>
                  </a:ext>
                </a:extLst>
              </a:tr>
              <a:tr h="2758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8.558.713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8.751.068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8.957.495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9.268.872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9.525.048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9.746.467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9.961.722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10.178.437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10.433.137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10.705.051</a:t>
                      </a:r>
                    </a:p>
                  </a:txBody>
                  <a:tcPr marL="723" marR="723" marT="72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529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38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200" y="533400"/>
            <a:ext cx="8229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Pensiones pagadas de viudez, diciembre 2018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DA7EBCC-A617-4ED3-AE64-AC3AFC324D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7559764"/>
              </p:ext>
            </p:extLst>
          </p:nvPr>
        </p:nvGraphicFramePr>
        <p:xfrm>
          <a:off x="1055999" y="1280161"/>
          <a:ext cx="1008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7C14407A-E3ED-4B8F-BA4A-FCDDAE6485E3}"/>
              </a:ext>
            </a:extLst>
          </p:cNvPr>
          <p:cNvSpPr txBox="1"/>
          <p:nvPr/>
        </p:nvSpPr>
        <p:spPr>
          <a:xfrm>
            <a:off x="0" y="6596390"/>
            <a:ext cx="79896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Nota: no incluye APS. Las pensiones de sobrevivencia son establecidas por ley y por cada causante puede haber más de un beneficiario.</a:t>
            </a:r>
          </a:p>
        </p:txBody>
      </p:sp>
    </p:spTree>
    <p:extLst>
      <p:ext uri="{BB962C8B-B14F-4D97-AF65-F5344CB8AC3E}">
        <p14:creationId xmlns:p14="http://schemas.microsoft.com/office/powerpoint/2010/main" val="1632785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200" y="533400"/>
            <a:ext cx="8229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Pensiones pagadas de orfandad, diciembre 2018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415D48B-C357-45CF-8DAB-9E9517CF35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711735"/>
              </p:ext>
            </p:extLst>
          </p:nvPr>
        </p:nvGraphicFramePr>
        <p:xfrm>
          <a:off x="1055999" y="1280161"/>
          <a:ext cx="1008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4648E649-248D-492B-A33E-D6E933B9778B}"/>
              </a:ext>
            </a:extLst>
          </p:cNvPr>
          <p:cNvSpPr txBox="1"/>
          <p:nvPr/>
        </p:nvSpPr>
        <p:spPr>
          <a:xfrm>
            <a:off x="0" y="6596390"/>
            <a:ext cx="6950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>
                <a:latin typeface="+mj-lt"/>
              </a:rPr>
              <a:t>Nota: las pensiones de sobrevivencia son establecidas por ley y por cada causante puede haber más de un beneficiario.</a:t>
            </a:r>
          </a:p>
        </p:txBody>
      </p:sp>
    </p:spTree>
    <p:extLst>
      <p:ext uri="{BB962C8B-B14F-4D97-AF65-F5344CB8AC3E}">
        <p14:creationId xmlns:p14="http://schemas.microsoft.com/office/powerpoint/2010/main" val="29795452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Pensión de vejez por edad (UF), por sexo y años cotizados, diciembre 2018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CA0F60E-93A2-46B1-8A9D-D82415C55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325642"/>
              </p:ext>
            </p:extLst>
          </p:nvPr>
        </p:nvGraphicFramePr>
        <p:xfrm>
          <a:off x="336000" y="1752600"/>
          <a:ext cx="11520001" cy="4161173"/>
        </p:xfrm>
        <a:graphic>
          <a:graphicData uri="http://schemas.openxmlformats.org/drawingml/2006/table">
            <a:tbl>
              <a:tblPr/>
              <a:tblGrid>
                <a:gridCol w="1026742">
                  <a:extLst>
                    <a:ext uri="{9D8B030D-6E8A-4147-A177-3AD203B41FA5}">
                      <a16:colId xmlns:a16="http://schemas.microsoft.com/office/drawing/2014/main" val="4036459174"/>
                    </a:ext>
                  </a:extLst>
                </a:gridCol>
                <a:gridCol w="692533">
                  <a:extLst>
                    <a:ext uri="{9D8B030D-6E8A-4147-A177-3AD203B41FA5}">
                      <a16:colId xmlns:a16="http://schemas.microsoft.com/office/drawing/2014/main" val="3498616846"/>
                    </a:ext>
                  </a:extLst>
                </a:gridCol>
                <a:gridCol w="701305">
                  <a:extLst>
                    <a:ext uri="{9D8B030D-6E8A-4147-A177-3AD203B41FA5}">
                      <a16:colId xmlns:a16="http://schemas.microsoft.com/office/drawing/2014/main" val="4252305503"/>
                    </a:ext>
                  </a:extLst>
                </a:gridCol>
                <a:gridCol w="701305">
                  <a:extLst>
                    <a:ext uri="{9D8B030D-6E8A-4147-A177-3AD203B41FA5}">
                      <a16:colId xmlns:a16="http://schemas.microsoft.com/office/drawing/2014/main" val="3565563405"/>
                    </a:ext>
                  </a:extLst>
                </a:gridCol>
                <a:gridCol w="701305">
                  <a:extLst>
                    <a:ext uri="{9D8B030D-6E8A-4147-A177-3AD203B41FA5}">
                      <a16:colId xmlns:a16="http://schemas.microsoft.com/office/drawing/2014/main" val="670077320"/>
                    </a:ext>
                  </a:extLst>
                </a:gridCol>
                <a:gridCol w="701305">
                  <a:extLst>
                    <a:ext uri="{9D8B030D-6E8A-4147-A177-3AD203B41FA5}">
                      <a16:colId xmlns:a16="http://schemas.microsoft.com/office/drawing/2014/main" val="2650305202"/>
                    </a:ext>
                  </a:extLst>
                </a:gridCol>
                <a:gridCol w="692533">
                  <a:extLst>
                    <a:ext uri="{9D8B030D-6E8A-4147-A177-3AD203B41FA5}">
                      <a16:colId xmlns:a16="http://schemas.microsoft.com/office/drawing/2014/main" val="221123806"/>
                    </a:ext>
                  </a:extLst>
                </a:gridCol>
                <a:gridCol w="701305">
                  <a:extLst>
                    <a:ext uri="{9D8B030D-6E8A-4147-A177-3AD203B41FA5}">
                      <a16:colId xmlns:a16="http://schemas.microsoft.com/office/drawing/2014/main" val="3837357103"/>
                    </a:ext>
                  </a:extLst>
                </a:gridCol>
                <a:gridCol w="701305">
                  <a:extLst>
                    <a:ext uri="{9D8B030D-6E8A-4147-A177-3AD203B41FA5}">
                      <a16:colId xmlns:a16="http://schemas.microsoft.com/office/drawing/2014/main" val="2559579037"/>
                    </a:ext>
                  </a:extLst>
                </a:gridCol>
                <a:gridCol w="701305">
                  <a:extLst>
                    <a:ext uri="{9D8B030D-6E8A-4147-A177-3AD203B41FA5}">
                      <a16:colId xmlns:a16="http://schemas.microsoft.com/office/drawing/2014/main" val="2676263069"/>
                    </a:ext>
                  </a:extLst>
                </a:gridCol>
                <a:gridCol w="701305">
                  <a:extLst>
                    <a:ext uri="{9D8B030D-6E8A-4147-A177-3AD203B41FA5}">
                      <a16:colId xmlns:a16="http://schemas.microsoft.com/office/drawing/2014/main" val="1966088127"/>
                    </a:ext>
                  </a:extLst>
                </a:gridCol>
                <a:gridCol w="692533">
                  <a:extLst>
                    <a:ext uri="{9D8B030D-6E8A-4147-A177-3AD203B41FA5}">
                      <a16:colId xmlns:a16="http://schemas.microsoft.com/office/drawing/2014/main" val="3762241320"/>
                    </a:ext>
                  </a:extLst>
                </a:gridCol>
                <a:gridCol w="701305">
                  <a:extLst>
                    <a:ext uri="{9D8B030D-6E8A-4147-A177-3AD203B41FA5}">
                      <a16:colId xmlns:a16="http://schemas.microsoft.com/office/drawing/2014/main" val="960239973"/>
                    </a:ext>
                  </a:extLst>
                </a:gridCol>
                <a:gridCol w="701305">
                  <a:extLst>
                    <a:ext uri="{9D8B030D-6E8A-4147-A177-3AD203B41FA5}">
                      <a16:colId xmlns:a16="http://schemas.microsoft.com/office/drawing/2014/main" val="2508412509"/>
                    </a:ext>
                  </a:extLst>
                </a:gridCol>
                <a:gridCol w="701305">
                  <a:extLst>
                    <a:ext uri="{9D8B030D-6E8A-4147-A177-3AD203B41FA5}">
                      <a16:colId xmlns:a16="http://schemas.microsoft.com/office/drawing/2014/main" val="2738587604"/>
                    </a:ext>
                  </a:extLst>
                </a:gridCol>
                <a:gridCol w="701305">
                  <a:extLst>
                    <a:ext uri="{9D8B030D-6E8A-4147-A177-3AD203B41FA5}">
                      <a16:colId xmlns:a16="http://schemas.microsoft.com/office/drawing/2014/main" val="1986867514"/>
                    </a:ext>
                  </a:extLst>
                </a:gridCol>
              </a:tblGrid>
              <a:tr h="22992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Tramos de años cotizados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569967"/>
                  </a:ext>
                </a:extLst>
              </a:tr>
              <a:tr h="666104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Pensión autofinanciada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Pensión total (autofinanciada más APS)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Pensión autofinanciada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Pensión total (autofinanciada más APS)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Pensión autofinanciada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Pensión total (autofinanciada más APS)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295132"/>
                  </a:ext>
                </a:extLst>
              </a:tr>
              <a:tr h="274973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43314"/>
                  </a:ext>
                </a:extLst>
              </a:tr>
              <a:tr h="2749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(0,1]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21.625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5.224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26.849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29978"/>
                  </a:ext>
                </a:extLst>
              </a:tr>
              <a:tr h="22992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(1,5]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44.062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21.666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65.728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211293"/>
                  </a:ext>
                </a:extLst>
              </a:tr>
              <a:tr h="2749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(5,10]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52.587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31.997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84.584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841278"/>
                  </a:ext>
                </a:extLst>
              </a:tr>
              <a:tr h="2749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(10,15]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53.319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36.520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89.839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643772"/>
                  </a:ext>
                </a:extLst>
              </a:tr>
              <a:tr h="2749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(15,20]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53.098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39.615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92.713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101429"/>
                  </a:ext>
                </a:extLst>
              </a:tr>
              <a:tr h="2749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(20,25]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57.677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45.227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102.904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383777"/>
                  </a:ext>
                </a:extLst>
              </a:tr>
              <a:tr h="2749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(25,30]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49.878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50.008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99.886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632492"/>
                  </a:ext>
                </a:extLst>
              </a:tr>
              <a:tr h="2749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(30,35]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33.855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44.727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78.582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159857"/>
                  </a:ext>
                </a:extLst>
              </a:tr>
              <a:tr h="2749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(35,40]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6835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13.360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23,47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20.195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21,62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301694"/>
                  </a:ext>
                </a:extLst>
              </a:tr>
              <a:tr h="28548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 información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21.707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1.552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23.259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330832"/>
                  </a:ext>
                </a:extLst>
              </a:tr>
              <a:tr h="2749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394.643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289.896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684.539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927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8710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200" y="446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Pensión de vejez por edad autofinanciada por años cotizados, diciembre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34CBE90-32AE-4BB6-B46E-F3C016C75D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047456"/>
              </p:ext>
            </p:extLst>
          </p:nvPr>
        </p:nvGraphicFramePr>
        <p:xfrm>
          <a:off x="696000" y="1524000"/>
          <a:ext cx="1080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8C97E3A4-C982-4E1F-A5D7-EBE58994B6CD}"/>
              </a:ext>
            </a:extLst>
          </p:cNvPr>
          <p:cNvSpPr/>
          <p:nvPr/>
        </p:nvSpPr>
        <p:spPr>
          <a:xfrm>
            <a:off x="1371600" y="1284600"/>
            <a:ext cx="2438400" cy="4963800"/>
          </a:xfrm>
          <a:prstGeom prst="rect">
            <a:avLst/>
          </a:prstGeom>
          <a:noFill/>
          <a:ln w="63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 Condensed" panose="020B0506020203050203" pitchFamily="34" charset="0"/>
              </a:rPr>
              <a:t>Prestación no garantizada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8E828E1-6A53-4F65-9B7F-733BC9755B64}"/>
              </a:ext>
            </a:extLst>
          </p:cNvPr>
          <p:cNvSpPr/>
          <p:nvPr/>
        </p:nvSpPr>
        <p:spPr>
          <a:xfrm>
            <a:off x="3821836" y="1284600"/>
            <a:ext cx="4941163" cy="4963800"/>
          </a:xfrm>
          <a:prstGeom prst="rect">
            <a:avLst/>
          </a:prstGeom>
          <a:noFill/>
          <a:ln w="63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 Condensed" panose="020B0506020203050203" pitchFamily="34" charset="0"/>
              </a:rPr>
              <a:t>Pensión reducida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ADB0A0B-ACCB-4DA3-9B8C-5BDAB6979A53}"/>
              </a:ext>
            </a:extLst>
          </p:cNvPr>
          <p:cNvSpPr/>
          <p:nvPr/>
        </p:nvSpPr>
        <p:spPr>
          <a:xfrm>
            <a:off x="8774835" y="1284600"/>
            <a:ext cx="2721165" cy="4963800"/>
          </a:xfrm>
          <a:prstGeom prst="rect">
            <a:avLst/>
          </a:prstGeom>
          <a:noFill/>
          <a:ln w="63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 Condensed" panose="020B0506020203050203" pitchFamily="34" charset="0"/>
              </a:rPr>
              <a:t>Pensión completa</a:t>
            </a:r>
          </a:p>
        </p:txBody>
      </p:sp>
    </p:spTree>
    <p:extLst>
      <p:ext uri="{BB962C8B-B14F-4D97-AF65-F5344CB8AC3E}">
        <p14:creationId xmlns:p14="http://schemas.microsoft.com/office/powerpoint/2010/main" val="22260474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Pensión de vejez anticipada (UF), por sexo y años cotizados, diciembre 2018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221439B-9BE7-4DEC-A0A2-343A48C1C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706464"/>
              </p:ext>
            </p:extLst>
          </p:nvPr>
        </p:nvGraphicFramePr>
        <p:xfrm>
          <a:off x="335997" y="1752600"/>
          <a:ext cx="11520006" cy="4064248"/>
        </p:xfrm>
        <a:graphic>
          <a:graphicData uri="http://schemas.openxmlformats.org/drawingml/2006/table">
            <a:tbl>
              <a:tblPr/>
              <a:tblGrid>
                <a:gridCol w="1142151">
                  <a:extLst>
                    <a:ext uri="{9D8B030D-6E8A-4147-A177-3AD203B41FA5}">
                      <a16:colId xmlns:a16="http://schemas.microsoft.com/office/drawing/2014/main" val="114766487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1012518588"/>
                    </a:ext>
                  </a:extLst>
                </a:gridCol>
                <a:gridCol w="693592">
                  <a:extLst>
                    <a:ext uri="{9D8B030D-6E8A-4147-A177-3AD203B41FA5}">
                      <a16:colId xmlns:a16="http://schemas.microsoft.com/office/drawing/2014/main" val="494958437"/>
                    </a:ext>
                  </a:extLst>
                </a:gridCol>
                <a:gridCol w="693592">
                  <a:extLst>
                    <a:ext uri="{9D8B030D-6E8A-4147-A177-3AD203B41FA5}">
                      <a16:colId xmlns:a16="http://schemas.microsoft.com/office/drawing/2014/main" val="3157491408"/>
                    </a:ext>
                  </a:extLst>
                </a:gridCol>
                <a:gridCol w="693592">
                  <a:extLst>
                    <a:ext uri="{9D8B030D-6E8A-4147-A177-3AD203B41FA5}">
                      <a16:colId xmlns:a16="http://schemas.microsoft.com/office/drawing/2014/main" val="773636066"/>
                    </a:ext>
                  </a:extLst>
                </a:gridCol>
                <a:gridCol w="693592">
                  <a:extLst>
                    <a:ext uri="{9D8B030D-6E8A-4147-A177-3AD203B41FA5}">
                      <a16:colId xmlns:a16="http://schemas.microsoft.com/office/drawing/2014/main" val="3312957716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3860329520"/>
                    </a:ext>
                  </a:extLst>
                </a:gridCol>
                <a:gridCol w="693592">
                  <a:extLst>
                    <a:ext uri="{9D8B030D-6E8A-4147-A177-3AD203B41FA5}">
                      <a16:colId xmlns:a16="http://schemas.microsoft.com/office/drawing/2014/main" val="1788760630"/>
                    </a:ext>
                  </a:extLst>
                </a:gridCol>
                <a:gridCol w="693592">
                  <a:extLst>
                    <a:ext uri="{9D8B030D-6E8A-4147-A177-3AD203B41FA5}">
                      <a16:colId xmlns:a16="http://schemas.microsoft.com/office/drawing/2014/main" val="3049923604"/>
                    </a:ext>
                  </a:extLst>
                </a:gridCol>
                <a:gridCol w="693592">
                  <a:extLst>
                    <a:ext uri="{9D8B030D-6E8A-4147-A177-3AD203B41FA5}">
                      <a16:colId xmlns:a16="http://schemas.microsoft.com/office/drawing/2014/main" val="1361461858"/>
                    </a:ext>
                  </a:extLst>
                </a:gridCol>
                <a:gridCol w="693592">
                  <a:extLst>
                    <a:ext uri="{9D8B030D-6E8A-4147-A177-3AD203B41FA5}">
                      <a16:colId xmlns:a16="http://schemas.microsoft.com/office/drawing/2014/main" val="1779513312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3750664413"/>
                    </a:ext>
                  </a:extLst>
                </a:gridCol>
                <a:gridCol w="693592">
                  <a:extLst>
                    <a:ext uri="{9D8B030D-6E8A-4147-A177-3AD203B41FA5}">
                      <a16:colId xmlns:a16="http://schemas.microsoft.com/office/drawing/2014/main" val="4025642811"/>
                    </a:ext>
                  </a:extLst>
                </a:gridCol>
                <a:gridCol w="693592">
                  <a:extLst>
                    <a:ext uri="{9D8B030D-6E8A-4147-A177-3AD203B41FA5}">
                      <a16:colId xmlns:a16="http://schemas.microsoft.com/office/drawing/2014/main" val="3172352946"/>
                    </a:ext>
                  </a:extLst>
                </a:gridCol>
                <a:gridCol w="693592">
                  <a:extLst>
                    <a:ext uri="{9D8B030D-6E8A-4147-A177-3AD203B41FA5}">
                      <a16:colId xmlns:a16="http://schemas.microsoft.com/office/drawing/2014/main" val="1342420915"/>
                    </a:ext>
                  </a:extLst>
                </a:gridCol>
                <a:gridCol w="693592">
                  <a:extLst>
                    <a:ext uri="{9D8B030D-6E8A-4147-A177-3AD203B41FA5}">
                      <a16:colId xmlns:a16="http://schemas.microsoft.com/office/drawing/2014/main" val="3478785159"/>
                    </a:ext>
                  </a:extLst>
                </a:gridCol>
              </a:tblGrid>
              <a:tr h="25424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Tramos de años cotizados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489160"/>
                  </a:ext>
                </a:extLst>
              </a:tr>
              <a:tr h="76127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Pensión autofinanciada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Pensión total (autofinanciada más APS)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Pensión autofinanciada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Pensión total (autofinanciada más APS)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Pensión autofinanciada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Pensión total (autofinanciada más APS)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040711"/>
                  </a:ext>
                </a:extLst>
              </a:tr>
              <a:tr h="25424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9766"/>
                  </a:ext>
                </a:extLst>
              </a:tr>
              <a:tr h="2542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(0,1]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610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1.791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2.401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589000"/>
                  </a:ext>
                </a:extLst>
              </a:tr>
              <a:tr h="2542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(1,5]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2.511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8.189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10.700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4496692"/>
                  </a:ext>
                </a:extLst>
              </a:tr>
              <a:tr h="2542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(5,10]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5.061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18.461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23.522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774268"/>
                  </a:ext>
                </a:extLst>
              </a:tr>
              <a:tr h="2542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(10,15]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8.588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33.645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42.233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873130"/>
                  </a:ext>
                </a:extLst>
              </a:tr>
              <a:tr h="2542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(15,20]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9.836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42.458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52.294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12,16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557138"/>
                  </a:ext>
                </a:extLst>
              </a:tr>
              <a:tr h="2542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(20,25]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5.839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34.993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40.832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078408"/>
                  </a:ext>
                </a:extLst>
              </a:tr>
              <a:tr h="2542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(25,30]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2.888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26.555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29.443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15,97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518757"/>
                  </a:ext>
                </a:extLst>
              </a:tr>
              <a:tr h="2542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(30,35]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1.337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14,02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16.903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19,91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18.240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19,47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19,73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663012"/>
                  </a:ext>
                </a:extLst>
              </a:tr>
              <a:tr h="2542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(35,40]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4.814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20,90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5.117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20,70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931783"/>
                  </a:ext>
                </a:extLst>
              </a:tr>
              <a:tr h="2520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 información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1.882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2.552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36064"/>
                  </a:ext>
                </a:extLst>
              </a:tr>
              <a:tr h="2542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37.643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9,56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189.691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12,75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8,38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13,49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9,07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227.334</a:t>
                      </a:r>
                    </a:p>
                  </a:txBody>
                  <a:tcPr marL="531" marR="531" marT="53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12,22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8,10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12,94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8,83</a:t>
                      </a:r>
                    </a:p>
                  </a:txBody>
                  <a:tcPr marL="531" marR="531" marT="531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62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4158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200" y="446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Pensión de vejez anticipada autofinanciada por años cotizados, diciembre 2018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C97E3A4-C982-4E1F-A5D7-EBE58994B6CD}"/>
              </a:ext>
            </a:extLst>
          </p:cNvPr>
          <p:cNvSpPr/>
          <p:nvPr/>
        </p:nvSpPr>
        <p:spPr>
          <a:xfrm>
            <a:off x="1371600" y="1284600"/>
            <a:ext cx="2438400" cy="4963800"/>
          </a:xfrm>
          <a:prstGeom prst="rect">
            <a:avLst/>
          </a:prstGeom>
          <a:noFill/>
          <a:ln w="63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 Condensed" panose="020B0506020203050203" pitchFamily="34" charset="0"/>
              </a:rPr>
              <a:t>Prestación no garantizada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8E828E1-6A53-4F65-9B7F-733BC9755B64}"/>
              </a:ext>
            </a:extLst>
          </p:cNvPr>
          <p:cNvSpPr/>
          <p:nvPr/>
        </p:nvSpPr>
        <p:spPr>
          <a:xfrm>
            <a:off x="3821836" y="1284600"/>
            <a:ext cx="4941163" cy="4963800"/>
          </a:xfrm>
          <a:prstGeom prst="rect">
            <a:avLst/>
          </a:prstGeom>
          <a:noFill/>
          <a:ln w="63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 Condensed" panose="020B0506020203050203" pitchFamily="34" charset="0"/>
              </a:rPr>
              <a:t>Pensión reducida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ADB0A0B-ACCB-4DA3-9B8C-5BDAB6979A53}"/>
              </a:ext>
            </a:extLst>
          </p:cNvPr>
          <p:cNvSpPr/>
          <p:nvPr/>
        </p:nvSpPr>
        <p:spPr>
          <a:xfrm>
            <a:off x="8774835" y="1284600"/>
            <a:ext cx="2721165" cy="4963800"/>
          </a:xfrm>
          <a:prstGeom prst="rect">
            <a:avLst/>
          </a:prstGeom>
          <a:noFill/>
          <a:ln w="63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DIN Next LT Pro Condensed" panose="020B0506020203050203" pitchFamily="34" charset="0"/>
              </a:rPr>
              <a:t>Pensión completa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EAB05E2F-C528-44B7-BCB0-E6BEA6CF64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818436"/>
              </p:ext>
            </p:extLst>
          </p:nvPr>
        </p:nvGraphicFramePr>
        <p:xfrm>
          <a:off x="696000" y="1524000"/>
          <a:ext cx="1080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13160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9841993" y="228600"/>
            <a:ext cx="2350007" cy="42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0600" y="4844845"/>
            <a:ext cx="1552575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90600" y="5119164"/>
            <a:ext cx="1368678" cy="274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uadroTexto 16"/>
          <p:cNvSpPr txBox="1"/>
          <p:nvPr/>
        </p:nvSpPr>
        <p:spPr>
          <a:xfrm>
            <a:off x="990599" y="2444419"/>
            <a:ext cx="88513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Cartera agregada de los Fondos de Pensiones</a:t>
            </a:r>
          </a:p>
          <a:p>
            <a:r>
              <a:rPr lang="es-CL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                                                            2009 – 2018</a:t>
            </a:r>
          </a:p>
        </p:txBody>
      </p:sp>
    </p:spTree>
    <p:extLst>
      <p:ext uri="{BB962C8B-B14F-4D97-AF65-F5344CB8AC3E}">
        <p14:creationId xmlns:p14="http://schemas.microsoft.com/office/powerpoint/2010/main" val="1164122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Cartera agregada de los Fondos de Pensiones, diciembre 2009 (millones de pesos)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018A9DD-2595-422A-9902-80F5E8809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363756"/>
              </p:ext>
            </p:extLst>
          </p:nvPr>
        </p:nvGraphicFramePr>
        <p:xfrm>
          <a:off x="2315999" y="1981200"/>
          <a:ext cx="7560000" cy="3600000"/>
        </p:xfrm>
        <a:graphic>
          <a:graphicData uri="http://schemas.openxmlformats.org/drawingml/2006/table">
            <a:tbl>
              <a:tblPr/>
              <a:tblGrid>
                <a:gridCol w="1552056">
                  <a:extLst>
                    <a:ext uri="{9D8B030D-6E8A-4147-A177-3AD203B41FA5}">
                      <a16:colId xmlns:a16="http://schemas.microsoft.com/office/drawing/2014/main" val="102927817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231157496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81699101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1266207588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91772280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3721399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3876075297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pPr algn="l" fontAlgn="ctr"/>
                      <a:endParaRPr lang="es-C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4887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lvl="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Nacional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3.726.677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5.877.662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16.363.012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5.482.753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2.119.886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33.569.984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487257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Acciones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1.987.378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2.012.912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3.706.819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579.488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8.286.800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20616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262.483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903.993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3.067.401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1.093.215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503.219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5.830.311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34178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854.059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1.808.416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5.401.076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2.292.274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935.138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11.290.958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2907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 de inversión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266.625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321.148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713.702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117.927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1.425.560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73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Bonos de empresas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356.142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831.198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3.474.019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1.399.848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675.162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6.736.365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15165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Extranjero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9.027.211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6.490.599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8.795.099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1.822.388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80.056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26.215.349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6506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fija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1.186.981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1.399.332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3.111.354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1.052.068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52.502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6.802.231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47059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variable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7.831.899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5.082.851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5.672.978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764.902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28.421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19.381.051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65999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32.062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77379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12.753.888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12.368.261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25.158.105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7.305.141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2.199.942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59.785.338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2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1108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Cartera agregada de los Fondos de Pensiones, diciembre 2010 (millones de pesos)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018A9DD-2595-422A-9902-80F5E8809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53506"/>
              </p:ext>
            </p:extLst>
          </p:nvPr>
        </p:nvGraphicFramePr>
        <p:xfrm>
          <a:off x="2315999" y="1981200"/>
          <a:ext cx="7560000" cy="3600000"/>
        </p:xfrm>
        <a:graphic>
          <a:graphicData uri="http://schemas.openxmlformats.org/drawingml/2006/table">
            <a:tbl>
              <a:tblPr/>
              <a:tblGrid>
                <a:gridCol w="1552056">
                  <a:extLst>
                    <a:ext uri="{9D8B030D-6E8A-4147-A177-3AD203B41FA5}">
                      <a16:colId xmlns:a16="http://schemas.microsoft.com/office/drawing/2014/main" val="102927817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231157496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81699101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1266207588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91772280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3721399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3876075297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pPr algn="l" fontAlgn="ctr"/>
                      <a:endParaRPr lang="es-C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4887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lvl="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Nacional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4.725.525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6.988.970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17.888.474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6.359.518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2.082.275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38.044.763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487257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Acciones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2.729.014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2.758.437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4.751.042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767.785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24.229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11.030.507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20616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470.520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1.268.271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4.068.824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1.622.719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705.126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8.135.465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34178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808.725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1.686.961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4.676.726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2.360.945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668.036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10.201.380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2907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 de inversión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382.415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425.669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916.019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148.520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1.872.717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73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Bonos de empresas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334.856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849.637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3.475.853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1.459.553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684.785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6.804.685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15165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Extranjero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10.826.719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7.440.812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10.774.402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2.328.164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108.592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31.478.689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6506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fija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1.850.478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2.047.016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5.208.307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1.544.366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46.917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10.697.088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47059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variable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8.943.183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5.360.256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5.506.757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762.815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59.994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20.633.005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65999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33.053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59.342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148.604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77379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15.552.245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14.429.782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28.662.872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8.687.683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2.190.866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69.523.452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2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357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Cartera agregada de los Fondos de Pensiones, diciembre 2011 (millones de pesos)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018A9DD-2595-422A-9902-80F5E8809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681998"/>
              </p:ext>
            </p:extLst>
          </p:nvPr>
        </p:nvGraphicFramePr>
        <p:xfrm>
          <a:off x="2315999" y="1981200"/>
          <a:ext cx="7560000" cy="3600000"/>
        </p:xfrm>
        <a:graphic>
          <a:graphicData uri="http://schemas.openxmlformats.org/drawingml/2006/table">
            <a:tbl>
              <a:tblPr/>
              <a:tblGrid>
                <a:gridCol w="1552056">
                  <a:extLst>
                    <a:ext uri="{9D8B030D-6E8A-4147-A177-3AD203B41FA5}">
                      <a16:colId xmlns:a16="http://schemas.microsoft.com/office/drawing/2014/main" val="102927817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231157496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81699101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1266207588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91772280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3721399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3876075297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pPr algn="l" fontAlgn="ctr"/>
                      <a:endParaRPr lang="es-C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4887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lvl="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Nacional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4.426.929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6.882.912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19.485.646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8.503.407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5.478.261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44.777.150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487257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Acciones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2.284.803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2.344.995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4.017.135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687.128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9.379.183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20616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794.830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1.811.349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6.265.013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3.336.400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2.922.194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15.129.797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34178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621.559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1.473.286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4.947.503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2.897.414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1.740.654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11.680.422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2907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 de inversión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409.085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432.671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889.616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134.219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1.865.784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73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Bonos de empresas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316.657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820.601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3.366.374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1.448.235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770.097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6.721.964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15165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Extranjero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8.444.054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6.114.890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9.015.230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1.936.165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89.926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25.600.270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6506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fija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1.258.622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1.614.732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4.106.059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1.245.314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71.466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8.296.199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47059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variable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7.205.555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4.517.497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4.931.817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698.683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17.372.800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65999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-20.128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-17.328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-22.647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-7.822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-68.728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77379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12.870.983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12.997.802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28.500.871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10.439.572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5.568.192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70.377.420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2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480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por región, 2018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FDF32C6-4807-47A3-ABF4-D93F47B7A6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0342686"/>
              </p:ext>
            </p:extLst>
          </p:nvPr>
        </p:nvGraphicFramePr>
        <p:xfrm>
          <a:off x="1775999" y="12846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8064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Cartera agregada de los Fondos de Pensiones, diciembre 2012 (millones de pesos)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018A9DD-2595-422A-9902-80F5E8809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727365"/>
              </p:ext>
            </p:extLst>
          </p:nvPr>
        </p:nvGraphicFramePr>
        <p:xfrm>
          <a:off x="2315999" y="1981200"/>
          <a:ext cx="7560000" cy="3600000"/>
        </p:xfrm>
        <a:graphic>
          <a:graphicData uri="http://schemas.openxmlformats.org/drawingml/2006/table">
            <a:tbl>
              <a:tblPr/>
              <a:tblGrid>
                <a:gridCol w="1552056">
                  <a:extLst>
                    <a:ext uri="{9D8B030D-6E8A-4147-A177-3AD203B41FA5}">
                      <a16:colId xmlns:a16="http://schemas.microsoft.com/office/drawing/2014/main" val="102927817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231157496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81699101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1266207588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91772280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3721399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3876075297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pPr algn="l" fontAlgn="ctr"/>
                      <a:endParaRPr lang="es-C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4887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lvl="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Nacional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3.945.138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6.657.422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19.154.247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9.041.807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8.913.059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47.711.672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487257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Acciones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2.265.233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2.371.520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4.053.594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716.593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86.229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9.493.170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20616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423.595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1.815.789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6.174.557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3.885.260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4.275.544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16.574.736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34178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550.562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1.294.613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4.913.657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2.862.382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3.641.241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13.262.461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2907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 de inversión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454.316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471.325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985.241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163.250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2.075.846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73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Bonos de empresas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251.428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704.179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3.027.198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1.414.325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908.325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6.305.459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15165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Extranjero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9.108.878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6.896.382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11.011.093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2.593.945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221.271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29.831.569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6506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fija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1.488.757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1.723.606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4.298.881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1.384.949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62.007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8.958.200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47059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variable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7.611.262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5.167.181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6.572.312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1.206.665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159.125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20.716.550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65999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139.895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156.818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77379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13.054.016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13.553.808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30.165.335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11.635.752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9.134.330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77.543.241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2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9057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Cartera agregada de los Fondos de Pensiones, diciembre 2013 (millones de pesos)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018A9DD-2595-422A-9902-80F5E8809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767386"/>
              </p:ext>
            </p:extLst>
          </p:nvPr>
        </p:nvGraphicFramePr>
        <p:xfrm>
          <a:off x="2315999" y="1981200"/>
          <a:ext cx="7560000" cy="3600000"/>
        </p:xfrm>
        <a:graphic>
          <a:graphicData uri="http://schemas.openxmlformats.org/drawingml/2006/table">
            <a:tbl>
              <a:tblPr/>
              <a:tblGrid>
                <a:gridCol w="1552056">
                  <a:extLst>
                    <a:ext uri="{9D8B030D-6E8A-4147-A177-3AD203B41FA5}">
                      <a16:colId xmlns:a16="http://schemas.microsoft.com/office/drawing/2014/main" val="102927817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231157496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81699101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1266207588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91772280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3721399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3876075297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pPr algn="l" fontAlgn="ctr"/>
                      <a:endParaRPr lang="es-C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4887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lvl="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Nacional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3.954.089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6.515.658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19.274.206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9.683.427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9.771.240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49.198.615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487257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Acciones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1.817.809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2.014.774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3.549.982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597.338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77.244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8.057.141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20616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520.476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1.845.065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6.732.841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4.359.731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4.872.455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18.330.563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34178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981.495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1.528.059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5.030.793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3.119.656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3.656.107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14.316.126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2907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 de inversión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377.212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417.515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884.437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141.279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1.827.179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73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Bonos de empresas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257.088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710.245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3.076.152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1.465.428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1.158.699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6.667.611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15165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Extranjero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11.253.413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8.139.765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12.851.300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3.470.549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452.942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36.167.969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6506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fija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1.536.785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1.926.798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4.712.981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1.675.613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185.039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10.037.216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47059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variable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9.718.671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6.216.151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8.142.038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1.795.853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268.191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26.140.904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65999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-10.156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77379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15.207.497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14.655.423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32.125.506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13.153.976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10.224.183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85.366.584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2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8553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Cartera agregada de los Fondos de Pensiones, diciembre 2014 (millones de pesos)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018A9DD-2595-422A-9902-80F5E8809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48007"/>
              </p:ext>
            </p:extLst>
          </p:nvPr>
        </p:nvGraphicFramePr>
        <p:xfrm>
          <a:off x="2315999" y="1981200"/>
          <a:ext cx="7560000" cy="3600000"/>
        </p:xfrm>
        <a:graphic>
          <a:graphicData uri="http://schemas.openxmlformats.org/drawingml/2006/table">
            <a:tbl>
              <a:tblPr/>
              <a:tblGrid>
                <a:gridCol w="1552056">
                  <a:extLst>
                    <a:ext uri="{9D8B030D-6E8A-4147-A177-3AD203B41FA5}">
                      <a16:colId xmlns:a16="http://schemas.microsoft.com/office/drawing/2014/main" val="102927817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231157496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81699101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1266207588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91772280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3721399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3876075297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pPr algn="l" fontAlgn="ctr"/>
                      <a:endParaRPr lang="es-C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4887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lvl="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Nacional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3.247.728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6.860.539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21.213.020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11.314.937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13.656.854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56.293.078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487257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Acciones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1.893.623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2.106.776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3.738.041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615.452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102.641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8.456.540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20616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187.006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1.901.148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7.713.872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5.247.642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6.436.637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21.486.304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34178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460.892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1.663.814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5.589.591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3.779.878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5.590.550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17.084.731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2907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 de inversión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398.763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427.942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920.448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147.697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1.907.289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73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Bonos de empresas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307.456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760.865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3.251.062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1.524.257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1.514.581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7.358.220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15165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Extranjero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12.755.259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9.641.301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16.005.465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4.710.718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1.073.994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44.186.737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6506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fija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2.386.190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2.457.217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6.052.639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2.367.488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525.056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13.788.589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47059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variable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10.328.673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7.152.519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9.905.268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2.320.198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539.712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30.246.364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65999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40.385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47.558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151.778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77379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16.002.987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16.501.840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37.218.479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16.025.654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14.730.848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100.479.815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2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1654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Cartera agregada de los Fondos de Pensiones, diciembre 2015 (millones de pesos)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018A9DD-2595-422A-9902-80F5E8809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817242"/>
              </p:ext>
            </p:extLst>
          </p:nvPr>
        </p:nvGraphicFramePr>
        <p:xfrm>
          <a:off x="2315999" y="1981200"/>
          <a:ext cx="7560000" cy="3600000"/>
        </p:xfrm>
        <a:graphic>
          <a:graphicData uri="http://schemas.openxmlformats.org/drawingml/2006/table">
            <a:tbl>
              <a:tblPr/>
              <a:tblGrid>
                <a:gridCol w="1552056">
                  <a:extLst>
                    <a:ext uri="{9D8B030D-6E8A-4147-A177-3AD203B41FA5}">
                      <a16:colId xmlns:a16="http://schemas.microsoft.com/office/drawing/2014/main" val="102927817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231157496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81699101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1266207588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91772280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3721399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3876075297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pPr algn="l" fontAlgn="ctr"/>
                      <a:endParaRPr lang="es-C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4887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lvl="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Nacional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3.990.246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7.468.089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22.948.826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13.248.132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13.464.351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61.119.644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487257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Acciones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1.770.132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1.953.482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3.545.082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587.877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149.652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8.006.219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20616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219.325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2.374.576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9.203.392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6.510.492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6.789.375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25.097.173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34178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1.359.649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2.055.070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6.207.241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4.482.937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4.966.927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19.071.817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2907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 de inversión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360.178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398.812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817.904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133.454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1.715.158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73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Bonos de empresas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280.963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686.148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3.175.214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1.533.372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1.553.580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7.229.277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15165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Extranjero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14.141.990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10.566.464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17.569.576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4.994.273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1.041.473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48.313.776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6506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fija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2.746.948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2.531.223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6.460.016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2.352.556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480.814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14.571.558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47059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variable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11.400.878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8.037.830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11.121.988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2.646.944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564.167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33.771.814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65999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-2.589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-12.435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-5.227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-3.501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-29.595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77379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18.132.229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18.034.553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40.518.402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18.242.405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14.505.825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109.433.420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2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1384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Cartera agregada de los Fondos de Pensiones, diciembre 2016 (millones de pesos)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018A9DD-2595-422A-9902-80F5E8809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396884"/>
              </p:ext>
            </p:extLst>
          </p:nvPr>
        </p:nvGraphicFramePr>
        <p:xfrm>
          <a:off x="2315999" y="1981200"/>
          <a:ext cx="7560000" cy="3600000"/>
        </p:xfrm>
        <a:graphic>
          <a:graphicData uri="http://schemas.openxmlformats.org/drawingml/2006/table">
            <a:tbl>
              <a:tblPr/>
              <a:tblGrid>
                <a:gridCol w="1552056">
                  <a:extLst>
                    <a:ext uri="{9D8B030D-6E8A-4147-A177-3AD203B41FA5}">
                      <a16:colId xmlns:a16="http://schemas.microsoft.com/office/drawing/2014/main" val="102927817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231157496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81699101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1266207588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91772280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3721399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3876075297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pPr algn="l" fontAlgn="ctr"/>
                      <a:endParaRPr lang="es-C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4887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lvl="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Nacional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3.212.728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6.730.127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23.572.713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14.842.932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22.663.444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71.021.950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487257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Acciones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1.978.008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2.205.280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3.847.894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753.744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269.939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9.054.865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20616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87.035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1.768.552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9.067.544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7.438.602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11.185.629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29.547.354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34178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460.644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1.629.282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6.531.288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4.808.058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9.144.836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22.574.100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2907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 de inversión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502.696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507.187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938.230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172.995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54.271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2.175.372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73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Bonos de empresas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184.346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619.839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3.187.764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1.669.533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2.008.783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7.670.258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15165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Extranjero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10.823.157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9.802.517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17.109.663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5.355.890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2.315.450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45.406.676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6506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fija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2.355.614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2.872.090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7.316.021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3.084.661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1.700.435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17.328.827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47059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variable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8.456.746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6.919.143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9.770.320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2.272.183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602.983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28.021.376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65999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56.473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77379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14.035.885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16.532.650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40.682.382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20.198.822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24.978.893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116.428.626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2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4292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Cartera agregada de los Fondos de Pensiones, diciembre 2017 (millones de pesos)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018A9DD-2595-422A-9902-80F5E8809BBD}"/>
              </a:ext>
            </a:extLst>
          </p:cNvPr>
          <p:cNvGraphicFramePr>
            <a:graphicFrameLocks noGrp="1"/>
          </p:cNvGraphicFramePr>
          <p:nvPr/>
        </p:nvGraphicFramePr>
        <p:xfrm>
          <a:off x="2315999" y="1981200"/>
          <a:ext cx="7560000" cy="3600000"/>
        </p:xfrm>
        <a:graphic>
          <a:graphicData uri="http://schemas.openxmlformats.org/drawingml/2006/table">
            <a:tbl>
              <a:tblPr/>
              <a:tblGrid>
                <a:gridCol w="1552056">
                  <a:extLst>
                    <a:ext uri="{9D8B030D-6E8A-4147-A177-3AD203B41FA5}">
                      <a16:colId xmlns:a16="http://schemas.microsoft.com/office/drawing/2014/main" val="102927817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231157496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81699101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1266207588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91772280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3721399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3876075297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pPr algn="l" fontAlgn="ctr"/>
                      <a:endParaRPr lang="es-C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4887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lvl="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Nacional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4.781.268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8.966.456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27.114.240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15.457.015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17.597.304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73.916.284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487257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Acciones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2.828.775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2.904.650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4.746.182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929.296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420.595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11.829.493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20616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149.277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1.733.875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9.727.120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6.918.143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6.012.490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24.540.904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34178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788.724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2.884.342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8.156.618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5.483.271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9.007.165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26.320.121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2907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 de inversión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831.550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738.707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1.347.160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304.940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60.827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3.283.183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73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Bonos de empresas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182.942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704.888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3.137.161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1.821.365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2.096.221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7.942.582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15165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Extranjero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15.330.532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12.244.342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20.260.893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6.081.388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1.677.933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55.595.081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6506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fija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2.828.074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3.195.403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7.368.675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2.989.206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1.165.177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17.546.536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47059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variable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12.495.137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9.055.786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12.901.723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3.090.976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499.940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38.043.568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65999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-6.854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-9.505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77379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20.111.794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21.210.798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47.375.133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21.538.403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19.275.236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129.511.365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2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4978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Cartera agregada de los Fondos de Pensiones, diciembre 2018 (millones de pesos)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6D6E43B1-B5C8-4E01-A0B4-C4EB1C5D8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247764"/>
              </p:ext>
            </p:extLst>
          </p:nvPr>
        </p:nvGraphicFramePr>
        <p:xfrm>
          <a:off x="2315999" y="1981200"/>
          <a:ext cx="7560000" cy="3600000"/>
        </p:xfrm>
        <a:graphic>
          <a:graphicData uri="http://schemas.openxmlformats.org/drawingml/2006/table">
            <a:tbl>
              <a:tblPr/>
              <a:tblGrid>
                <a:gridCol w="1552056">
                  <a:extLst>
                    <a:ext uri="{9D8B030D-6E8A-4147-A177-3AD203B41FA5}">
                      <a16:colId xmlns:a16="http://schemas.microsoft.com/office/drawing/2014/main" val="102927817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231157496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816991013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1266207588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91772280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537213995"/>
                    </a:ext>
                  </a:extLst>
                </a:gridCol>
                <a:gridCol w="1001324">
                  <a:extLst>
                    <a:ext uri="{9D8B030D-6E8A-4147-A177-3AD203B41FA5}">
                      <a16:colId xmlns:a16="http://schemas.microsoft.com/office/drawing/2014/main" val="3876075297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pPr algn="l" fontAlgn="ctr"/>
                      <a:endParaRPr lang="es-C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4887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lvl="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Nacional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4.590.775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8.812.270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27.562.751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16.983.059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20.837.147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78.786.002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487257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Acciones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2.801.258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2.828.787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4.476.063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945.477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515.798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11.567.384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20616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77.382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1.554.227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10.493.948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7.517.675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8.033.752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27.676.969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34178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690.417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2.906.085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7.957.699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5.957.632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9.876.008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27.387.847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2907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 de inversión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853.166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728.186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1.355.733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315.495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85.445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3.338.011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73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lvl="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Bonos de empresas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168.559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794.986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3.279.309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2.246.780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2.326.158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8.815.798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15165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Extranjero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14.935.602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12.979.252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20.444.708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6.042.694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1.156.452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55.558.715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6506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fija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3.054.142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3.541.299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7.322.123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2.866.813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723.977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17.508.354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470596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 variable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11.846.056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9.403.837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13.065.232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3.151.309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392.821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37.859.262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65999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</a:t>
                      </a:r>
                    </a:p>
                  </a:txBody>
                  <a:tcPr marL="19809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35.397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34.117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57.353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24.572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39.640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191.092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77379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904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19.526.376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21.791.522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48.007.459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23.025.753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21.993.599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134.344.717</a:t>
                      </a:r>
                    </a:p>
                  </a:txBody>
                  <a:tcPr marL="1100" marR="1100" marT="11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2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403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Composición Cartera agregada de los Fondos de Pensiones, diciembre 2018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470BDF6-C94B-470E-944F-B608D93840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106915"/>
              </p:ext>
            </p:extLst>
          </p:nvPr>
        </p:nvGraphicFramePr>
        <p:xfrm>
          <a:off x="1523999" y="1600200"/>
          <a:ext cx="9144000" cy="48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25071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Ubicación geográfica de la Inversión de los Fondos de Pensiones, diciembre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93BF93-60B9-49B6-951A-6313199249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525529"/>
              </p:ext>
            </p:extLst>
          </p:nvPr>
        </p:nvGraphicFramePr>
        <p:xfrm>
          <a:off x="1776000" y="16002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05606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07E15049-6140-4D17-B3EF-505CA5EEC9C1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Activos alternativos a diciembre 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75A6764-45AD-416D-8262-A2817DB5E3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8914529"/>
              </p:ext>
            </p:extLst>
          </p:nvPr>
        </p:nvGraphicFramePr>
        <p:xfrm>
          <a:off x="1056000" y="1284600"/>
          <a:ext cx="1008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0632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por tipo y sexo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8E34FDC-4226-4BDF-AB64-D0EF57DDF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985550"/>
              </p:ext>
            </p:extLst>
          </p:nvPr>
        </p:nvGraphicFramePr>
        <p:xfrm>
          <a:off x="524545" y="1447800"/>
          <a:ext cx="11142907" cy="4506606"/>
        </p:xfrm>
        <a:graphic>
          <a:graphicData uri="http://schemas.openxmlformats.org/drawingml/2006/table">
            <a:tbl>
              <a:tblPr/>
              <a:tblGrid>
                <a:gridCol w="1954837">
                  <a:extLst>
                    <a:ext uri="{9D8B030D-6E8A-4147-A177-3AD203B41FA5}">
                      <a16:colId xmlns:a16="http://schemas.microsoft.com/office/drawing/2014/main" val="4122648842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2865182128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1787690371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126584250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1157789321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2940749461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2934278736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3625423754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3068303267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1426186206"/>
                    </a:ext>
                  </a:extLst>
                </a:gridCol>
                <a:gridCol w="918807">
                  <a:extLst>
                    <a:ext uri="{9D8B030D-6E8A-4147-A177-3AD203B41FA5}">
                      <a16:colId xmlns:a16="http://schemas.microsoft.com/office/drawing/2014/main" val="1418024174"/>
                    </a:ext>
                  </a:extLst>
                </a:gridCol>
              </a:tblGrid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Tipo/Sexo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073030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DEPENDIENTES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8.245.710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8.401.719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8.613.250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8.945.336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9.120.852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9.296.439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9.447.662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9.620.269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9.867.644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10.174.152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3364320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4.477.040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4.557.587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4.660.293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4.817.153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4.896.342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4.963.124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5.040.407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5.124.261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5.267.074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5.435.055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264438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3.768.670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3.844.132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3.952.955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4.128.183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4.224.510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4.333.314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4.407.255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4.496.008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4.600.570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4.739.097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589417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INDEPENDIENTES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300.854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305.241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306.640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302.889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389.596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435.670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498.443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543.287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549.760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516.406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636460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167.454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166.657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168.538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166.516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209.316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230.274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256.887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279.416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282.671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264.721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56899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133.395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138.584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138.102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136.373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180.280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205.396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241.556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263.871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267.089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251.685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988296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AFILIADOS VOLUNTARIOS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12.149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44.108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37.605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20.647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14.600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14.358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15.617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14.881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15.733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14.493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346350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1.329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4.062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742690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11.796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42.779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36.079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18.933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12.690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12.344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12.424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11.781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11.671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10.836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226799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8.558.713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8.751.068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8.957.495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9.268.872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9.525.048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9.746.467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9.961.722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10.178.437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10.433.137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10.705.051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861586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4.644.847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4.725.573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4.830.357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4.985.383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5.107.568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5.195.412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5.300.487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5.406.777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5.553.807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5.703.433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588047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3.913.861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4.025.495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4.127.136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4.283.489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4.417.480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4.551.054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4.661.235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4.771.660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4.879.330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5.001.618</a:t>
                      </a:r>
                    </a:p>
                  </a:txBody>
                  <a:tcPr marL="796" marR="796" marT="79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652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4835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9841993" y="228600"/>
            <a:ext cx="2350007" cy="42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0600" y="4844845"/>
            <a:ext cx="1552575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90600" y="5119164"/>
            <a:ext cx="1368678" cy="274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uadroTexto 16"/>
          <p:cNvSpPr txBox="1"/>
          <p:nvPr/>
        </p:nvSpPr>
        <p:spPr>
          <a:xfrm>
            <a:off x="990599" y="2444419"/>
            <a:ext cx="8851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Rentabilidad de los Fondos de Pensiones</a:t>
            </a:r>
          </a:p>
          <a:p>
            <a:r>
              <a:rPr lang="es-CL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                                                      2003 – 2018        </a:t>
            </a:r>
          </a:p>
        </p:txBody>
      </p:sp>
    </p:spTree>
    <p:extLst>
      <p:ext uri="{BB962C8B-B14F-4D97-AF65-F5344CB8AC3E}">
        <p14:creationId xmlns:p14="http://schemas.microsoft.com/office/powerpoint/2010/main" val="35385221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Rentabilidad nominal por fondo y año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606D916-710C-47B3-8F3F-075BD7CBF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840439"/>
              </p:ext>
            </p:extLst>
          </p:nvPr>
        </p:nvGraphicFramePr>
        <p:xfrm>
          <a:off x="609601" y="2224800"/>
          <a:ext cx="10972798" cy="2408400"/>
        </p:xfrm>
        <a:graphic>
          <a:graphicData uri="http://schemas.openxmlformats.org/drawingml/2006/table">
            <a:tbl>
              <a:tblPr/>
              <a:tblGrid>
                <a:gridCol w="940526">
                  <a:extLst>
                    <a:ext uri="{9D8B030D-6E8A-4147-A177-3AD203B41FA5}">
                      <a16:colId xmlns:a16="http://schemas.microsoft.com/office/drawing/2014/main" val="1502997915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1301085629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3081772377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2685056855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1062074646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3144906068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1268110182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2530019242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2531144658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1758181543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2065654253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3257404316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1909528271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3385932957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4072737556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2358510627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1303669047"/>
                    </a:ext>
                  </a:extLst>
                </a:gridCol>
              </a:tblGrid>
              <a:tr h="33921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2003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442832"/>
                  </a:ext>
                </a:extLst>
              </a:tr>
              <a:tr h="33921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044971"/>
                  </a:ext>
                </a:extLst>
              </a:tr>
              <a:tr h="33921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30,2%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03116"/>
                  </a:ext>
                </a:extLst>
              </a:tr>
              <a:tr h="33921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11,7%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890902"/>
                  </a:ext>
                </a:extLst>
              </a:tr>
              <a:tr h="33921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10,0%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488820"/>
                  </a:ext>
                </a:extLst>
              </a:tr>
              <a:tr h="35617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176405"/>
                  </a:ext>
                </a:extLst>
              </a:tr>
              <a:tr h="35617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412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989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6">
            <a:extLst>
              <a:ext uri="{FF2B5EF4-FFF2-40B4-BE49-F238E27FC236}">
                <a16:creationId xmlns:a16="http://schemas.microsoft.com/office/drawing/2014/main" id="{AA2ECF2A-52C1-4F12-95F9-565963065958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Rentabilidad nominal por fondo y año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DC1938D2-0E54-43F5-9725-5A826D72E1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768422"/>
              </p:ext>
            </p:extLst>
          </p:nvPr>
        </p:nvGraphicFramePr>
        <p:xfrm>
          <a:off x="676949" y="1338262"/>
          <a:ext cx="10838100" cy="498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958537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Rentabilidad real por fondo y año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CC3C8B8A-5750-4532-8B47-E38B818EF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487477"/>
              </p:ext>
            </p:extLst>
          </p:nvPr>
        </p:nvGraphicFramePr>
        <p:xfrm>
          <a:off x="609601" y="2224800"/>
          <a:ext cx="10972798" cy="2408400"/>
        </p:xfrm>
        <a:graphic>
          <a:graphicData uri="http://schemas.openxmlformats.org/drawingml/2006/table">
            <a:tbl>
              <a:tblPr/>
              <a:tblGrid>
                <a:gridCol w="940526">
                  <a:extLst>
                    <a:ext uri="{9D8B030D-6E8A-4147-A177-3AD203B41FA5}">
                      <a16:colId xmlns:a16="http://schemas.microsoft.com/office/drawing/2014/main" val="1762269351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2647463886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318640796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3063488107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1421709788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830261957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1727573587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3344891681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709851903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849575280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3002731309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2570004400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3196529910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1314544913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22196488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1556609866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4024070551"/>
                    </a:ext>
                  </a:extLst>
                </a:gridCol>
              </a:tblGrid>
              <a:tr h="33921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Fondo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2003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39607"/>
                  </a:ext>
                </a:extLst>
              </a:tr>
              <a:tr h="33921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A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26,9%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534513"/>
                  </a:ext>
                </a:extLst>
              </a:tr>
              <a:tr h="33921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B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16,0%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159050"/>
                  </a:ext>
                </a:extLst>
              </a:tr>
              <a:tr h="33921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674348"/>
                  </a:ext>
                </a:extLst>
              </a:tr>
              <a:tr h="33921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8,9%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051382"/>
                  </a:ext>
                </a:extLst>
              </a:tr>
              <a:tr h="35617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E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390394"/>
                  </a:ext>
                </a:extLst>
              </a:tr>
              <a:tr h="35617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11,9%</a:t>
                      </a:r>
                    </a:p>
                  </a:txBody>
                  <a:tcPr marL="1945" marR="1945" marT="194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-1,0%</a:t>
                      </a:r>
                    </a:p>
                  </a:txBody>
                  <a:tcPr marL="1945" marR="1945" marT="194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029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2652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6">
            <a:extLst>
              <a:ext uri="{FF2B5EF4-FFF2-40B4-BE49-F238E27FC236}">
                <a16:creationId xmlns:a16="http://schemas.microsoft.com/office/drawing/2014/main" id="{AA2ECF2A-52C1-4F12-95F9-565963065958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Rentabilidad real por fondo y año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164F32AF-45D8-4C7B-8ACF-E86DE4E6AE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7222188"/>
              </p:ext>
            </p:extLst>
          </p:nvPr>
        </p:nvGraphicFramePr>
        <p:xfrm>
          <a:off x="676949" y="1338262"/>
          <a:ext cx="10838100" cy="498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96011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9841993" y="228600"/>
            <a:ext cx="2350007" cy="42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0600" y="4844845"/>
            <a:ext cx="1552575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90600" y="5119164"/>
            <a:ext cx="1368678" cy="274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uadroTexto 16"/>
          <p:cNvSpPr txBox="1"/>
          <p:nvPr/>
        </p:nvSpPr>
        <p:spPr>
          <a:xfrm>
            <a:off x="990599" y="2444419"/>
            <a:ext cx="90678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Costos de administración promedio (comisión afiliado) </a:t>
            </a:r>
          </a:p>
          <a:p>
            <a:r>
              <a:rPr lang="es-CL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                                                                   1982 – 2018</a:t>
            </a:r>
          </a:p>
        </p:txBody>
      </p:sp>
    </p:spTree>
    <p:extLst>
      <p:ext uri="{BB962C8B-B14F-4D97-AF65-F5344CB8AC3E}">
        <p14:creationId xmlns:p14="http://schemas.microsoft.com/office/powerpoint/2010/main" val="3397612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A7D7E60-81BD-4A2B-9719-27AFF4435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398159"/>
              </p:ext>
            </p:extLst>
          </p:nvPr>
        </p:nvGraphicFramePr>
        <p:xfrm>
          <a:off x="3495600" y="1555562"/>
          <a:ext cx="2448000" cy="4870325"/>
        </p:xfrm>
        <a:graphic>
          <a:graphicData uri="http://schemas.openxmlformats.org/drawingml/2006/table">
            <a:tbl>
              <a:tblPr/>
              <a:tblGrid>
                <a:gridCol w="992427">
                  <a:extLst>
                    <a:ext uri="{9D8B030D-6E8A-4147-A177-3AD203B41FA5}">
                      <a16:colId xmlns:a16="http://schemas.microsoft.com/office/drawing/2014/main" val="50182716"/>
                    </a:ext>
                  </a:extLst>
                </a:gridCol>
                <a:gridCol w="1455573">
                  <a:extLst>
                    <a:ext uri="{9D8B030D-6E8A-4147-A177-3AD203B41FA5}">
                      <a16:colId xmlns:a16="http://schemas.microsoft.com/office/drawing/2014/main" val="788308774"/>
                    </a:ext>
                  </a:extLst>
                </a:gridCol>
              </a:tblGrid>
              <a:tr h="5172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Comisión promedio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794488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1982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1,86%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26002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1983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2,27%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105432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1984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2,32%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875139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1985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2,18%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740949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1986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1,96%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265136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1987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1,91%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912744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1988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2,17%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971886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1989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1,98%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850395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1990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326307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1991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2,17%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245547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1992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2,22%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975935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1993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2,29%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4487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2,33%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737156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1995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2,45%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708053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1996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318967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1997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2,38%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081633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2,09%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301949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1999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1,83%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281165"/>
                  </a:ext>
                </a:extLst>
              </a:tr>
              <a:tr h="2291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1,69%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678567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4D25B39C-7D14-4097-A20C-1F35B3B68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544930"/>
              </p:ext>
            </p:extLst>
          </p:nvPr>
        </p:nvGraphicFramePr>
        <p:xfrm>
          <a:off x="6248402" y="1555562"/>
          <a:ext cx="2448000" cy="5111999"/>
        </p:xfrm>
        <a:graphic>
          <a:graphicData uri="http://schemas.openxmlformats.org/drawingml/2006/table">
            <a:tbl>
              <a:tblPr/>
              <a:tblGrid>
                <a:gridCol w="1224000">
                  <a:extLst>
                    <a:ext uri="{9D8B030D-6E8A-4147-A177-3AD203B41FA5}">
                      <a16:colId xmlns:a16="http://schemas.microsoft.com/office/drawing/2014/main" val="340642504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34984489"/>
                    </a:ext>
                  </a:extLst>
                </a:gridCol>
              </a:tblGrid>
              <a:tr h="51966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Comisión promedio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242257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1,69%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905322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2001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1,67%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073656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2002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414476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2003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704353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47331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602276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1,35%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908652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1,35%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801622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1,48%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795093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097624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918592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1,48%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090030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29656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1,39%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551751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1,31%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7902704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282104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1,26%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451370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612360"/>
                  </a:ext>
                </a:extLst>
              </a:tr>
              <a:tr h="2417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658" marR="658" marT="658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1,21%</a:t>
                      </a:r>
                    </a:p>
                  </a:txBody>
                  <a:tcPr marL="658" marR="658" marT="658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659454"/>
                  </a:ext>
                </a:extLst>
              </a:tr>
            </a:tbl>
          </a:graphicData>
        </a:graphic>
      </p:graphicFrame>
      <p:sp>
        <p:nvSpPr>
          <p:cNvPr id="15" name="Título 6">
            <a:extLst>
              <a:ext uri="{FF2B5EF4-FFF2-40B4-BE49-F238E27FC236}">
                <a16:creationId xmlns:a16="http://schemas.microsoft.com/office/drawing/2014/main" id="{28749F9E-6036-424D-A44D-8028EA557D4E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Evolución costos de administración (excluye SIS)</a:t>
            </a:r>
          </a:p>
        </p:txBody>
      </p:sp>
    </p:spTree>
    <p:extLst>
      <p:ext uri="{BB962C8B-B14F-4D97-AF65-F5344CB8AC3E}">
        <p14:creationId xmlns:p14="http://schemas.microsoft.com/office/powerpoint/2010/main" val="8326065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6">
            <a:extLst>
              <a:ext uri="{FF2B5EF4-FFF2-40B4-BE49-F238E27FC236}">
                <a16:creationId xmlns:a16="http://schemas.microsoft.com/office/drawing/2014/main" id="{4E170809-811B-42CC-85FB-5949284AAE8E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Evolución costos de administración (excluye SIS)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48C8A4C8-0652-4514-9F57-1EDFC3165F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8375046"/>
              </p:ext>
            </p:extLst>
          </p:nvPr>
        </p:nvGraphicFramePr>
        <p:xfrm>
          <a:off x="1200150" y="1219200"/>
          <a:ext cx="97917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37164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9841993" y="228600"/>
            <a:ext cx="2350007" cy="42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0600" y="4844845"/>
            <a:ext cx="1552575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90600" y="5119164"/>
            <a:ext cx="1368678" cy="274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uadroTexto 16"/>
          <p:cNvSpPr txBox="1"/>
          <p:nvPr/>
        </p:nvSpPr>
        <p:spPr>
          <a:xfrm>
            <a:off x="990599" y="2444419"/>
            <a:ext cx="8851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Promedio comisión por administración de los fondos</a:t>
            </a:r>
          </a:p>
          <a:p>
            <a:r>
              <a:rPr lang="es-CL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                                                                 2009 – 2018</a:t>
            </a:r>
          </a:p>
        </p:txBody>
      </p:sp>
    </p:spTree>
    <p:extLst>
      <p:ext uri="{BB962C8B-B14F-4D97-AF65-F5344CB8AC3E}">
        <p14:creationId xmlns:p14="http://schemas.microsoft.com/office/powerpoint/2010/main" val="35624163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9F0FCD0-4CBE-4072-8C3D-D56EC98421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803972"/>
              </p:ext>
            </p:extLst>
          </p:nvPr>
        </p:nvGraphicFramePr>
        <p:xfrm>
          <a:off x="1056000" y="549000"/>
          <a:ext cx="10080000" cy="57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9129DA24-F39F-4B9D-B75B-9337070BED36}"/>
              </a:ext>
            </a:extLst>
          </p:cNvPr>
          <p:cNvSpPr txBox="1"/>
          <p:nvPr/>
        </p:nvSpPr>
        <p:spPr>
          <a:xfrm>
            <a:off x="0" y="6596390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/>
              <a:t>Nota: corresponden a comisiones pagadas por concepto de gestión de cuotas de fondos mutuos y de inversión, títulos representativos de índices financieros y vehículos de capital y deuda privada extranjera.</a:t>
            </a:r>
          </a:p>
        </p:txBody>
      </p:sp>
    </p:spTree>
    <p:extLst>
      <p:ext uri="{BB962C8B-B14F-4D97-AF65-F5344CB8AC3E}">
        <p14:creationId xmlns:p14="http://schemas.microsoft.com/office/powerpoint/2010/main" val="2442365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por tipo, 2018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9087EFB5-04CC-4710-8DAD-914A752061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759303"/>
              </p:ext>
            </p:extLst>
          </p:nvPr>
        </p:nvGraphicFramePr>
        <p:xfrm>
          <a:off x="1775999" y="12846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2732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10782A0E-DBF5-4FCC-8544-54E06708A4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675425"/>
              </p:ext>
            </p:extLst>
          </p:nvPr>
        </p:nvGraphicFramePr>
        <p:xfrm>
          <a:off x="1056000" y="640800"/>
          <a:ext cx="10080000" cy="57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525B10B1-E3BC-4AAC-B97D-4976E2242523}"/>
              </a:ext>
            </a:extLst>
          </p:cNvPr>
          <p:cNvSpPr txBox="1"/>
          <p:nvPr/>
        </p:nvSpPr>
        <p:spPr>
          <a:xfrm>
            <a:off x="0" y="6596390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/>
              <a:t>Nota: corresponden a comisiones pagadas por concepto de gestión de cuotas de fondos mutuos y de inversión, títulos representativos de índices financieros y vehículos de capital y deuda privada extranjera.</a:t>
            </a:r>
          </a:p>
        </p:txBody>
      </p:sp>
    </p:spTree>
    <p:extLst>
      <p:ext uri="{BB962C8B-B14F-4D97-AF65-F5344CB8AC3E}">
        <p14:creationId xmlns:p14="http://schemas.microsoft.com/office/powerpoint/2010/main" val="38852201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60D617B-75E0-4169-9A47-CFA9581B1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1128899"/>
          </a:xfrm>
        </p:spPr>
        <p:txBody>
          <a:bodyPr/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CL" dirty="0"/>
              <a:t>Toda la información de esta presentación fue obtenida del sitio web de la Superintendencia de Pensiones.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CL" dirty="0"/>
              <a:t>Los datos son con cierre al 31 de diciembre de 2018.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s-CL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30F358AB-EC50-48FE-9E76-0BD14C1C0954}"/>
              </a:ext>
            </a:extLst>
          </p:cNvPr>
          <p:cNvSpPr txBox="1">
            <a:spLocks/>
          </p:cNvSpPr>
          <p:nvPr/>
        </p:nvSpPr>
        <p:spPr>
          <a:xfrm>
            <a:off x="1981199" y="533400"/>
            <a:ext cx="8229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Comentarios finales</a:t>
            </a:r>
          </a:p>
        </p:txBody>
      </p:sp>
    </p:spTree>
    <p:extLst>
      <p:ext uri="{BB962C8B-B14F-4D97-AF65-F5344CB8AC3E}">
        <p14:creationId xmlns:p14="http://schemas.microsoft.com/office/powerpoint/2010/main" val="14977060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9841993" y="228600"/>
            <a:ext cx="2350007" cy="42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0600" y="4844845"/>
            <a:ext cx="1552575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90600" y="5119164"/>
            <a:ext cx="1368678" cy="274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uadroTexto 16"/>
          <p:cNvSpPr txBox="1"/>
          <p:nvPr/>
        </p:nvSpPr>
        <p:spPr>
          <a:xfrm>
            <a:off x="990599" y="2444419"/>
            <a:ext cx="8851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Datos Transparencia</a:t>
            </a:r>
          </a:p>
        </p:txBody>
      </p:sp>
    </p:spTree>
    <p:extLst>
      <p:ext uri="{BB962C8B-B14F-4D97-AF65-F5344CB8AC3E}">
        <p14:creationId xmlns:p14="http://schemas.microsoft.com/office/powerpoint/2010/main" val="3135337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>
            <a:extLst>
              <a:ext uri="{FF2B5EF4-FFF2-40B4-BE49-F238E27FC236}">
                <a16:creationId xmlns:a16="http://schemas.microsoft.com/office/drawing/2014/main" id="{03F7B247-2D8A-45BA-90D8-CD8727C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369332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Afiliados dependientes por sexo, 2018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FCB0DA53-F3E5-4746-9B73-416BEEDEE0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336459"/>
              </p:ext>
            </p:extLst>
          </p:nvPr>
        </p:nvGraphicFramePr>
        <p:xfrm>
          <a:off x="1775999" y="128460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8720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4552</TotalTime>
  <Words>5240</Words>
  <Application>Microsoft Macintosh PowerPoint</Application>
  <PresentationFormat>Panorámica</PresentationFormat>
  <Paragraphs>3514</Paragraphs>
  <Slides>82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87" baseType="lpstr">
      <vt:lpstr>Calibri</vt:lpstr>
      <vt:lpstr>Century Gothic</vt:lpstr>
      <vt:lpstr>Courier New</vt:lpstr>
      <vt:lpstr>DIN Next LT Pro Condensed</vt:lpstr>
      <vt:lpstr>Office Theme</vt:lpstr>
      <vt:lpstr>Presentación de PowerPoint</vt:lpstr>
      <vt:lpstr>Presentación de PowerPoint</vt:lpstr>
      <vt:lpstr>Afiliados por tramos de edad</vt:lpstr>
      <vt:lpstr>Afiliados por tramos de edad, 2018</vt:lpstr>
      <vt:lpstr>Afiliados por región</vt:lpstr>
      <vt:lpstr>Afiliados por región, 2018</vt:lpstr>
      <vt:lpstr>Afiliados por tipo y sexo</vt:lpstr>
      <vt:lpstr>Afiliados por tipo, 2018</vt:lpstr>
      <vt:lpstr>Afiliados dependientes por sexo, 2018</vt:lpstr>
      <vt:lpstr>Afiliados independientes por sexo, 2018</vt:lpstr>
      <vt:lpstr>Afiliados por fondo, 2018</vt:lpstr>
      <vt:lpstr>Afiliados por fondo, 2018</vt:lpstr>
      <vt:lpstr>Afiliados por fondo y edad, 2018</vt:lpstr>
      <vt:lpstr>Afiliados por fondo y edad, 2018</vt:lpstr>
      <vt:lpstr>Afiliados por tipo, sexo y fondo, 2018</vt:lpstr>
      <vt:lpstr>Afiliados dependientes que eligen fondo, 2018</vt:lpstr>
      <vt:lpstr>Afiliados dependientes que no eligen fondo, 2018</vt:lpstr>
      <vt:lpstr>Afiliados independientes que eligen fondo, 2018</vt:lpstr>
      <vt:lpstr>Afiliados independientes que no eligen fondo, 2018</vt:lpstr>
      <vt:lpstr>Afiliados voluntarios que eligen fondo, 2018</vt:lpstr>
      <vt:lpstr>Afiliados voluntarios que no eligen fondo, 2018</vt:lpstr>
      <vt:lpstr>Presentación de PowerPoint</vt:lpstr>
      <vt:lpstr>Cotizantes por tramos de edad</vt:lpstr>
      <vt:lpstr>Cotizantes por tramos de edad, 2018</vt:lpstr>
      <vt:lpstr>Cotizantes por región</vt:lpstr>
      <vt:lpstr>Cotizantes por región, 2018</vt:lpstr>
      <vt:lpstr>Cotizantes por tipo y sexo</vt:lpstr>
      <vt:lpstr>Cotizantes por tipo, 2018</vt:lpstr>
      <vt:lpstr>Cotizantes dependientes por sexo, 2018</vt:lpstr>
      <vt:lpstr>Cotizantes independientes por sexo, 2018</vt:lpstr>
      <vt:lpstr>Ingreso imponible de cotizantes, por tipo y sexo</vt:lpstr>
      <vt:lpstr>Ingreso imponible por tipo y sexo, 2018</vt:lpstr>
      <vt:lpstr>Ingreso imponible por edad e ingreso imponible, 2018</vt:lpstr>
      <vt:lpstr>Ingreso imponible por edad e ingreso imponible, 2018</vt:lpstr>
      <vt:lpstr>Subsidio previsional a trabajadores jóvenes</vt:lpstr>
      <vt:lpstr>Subsidio a la contratación de trabajadores jóvenes</vt:lpstr>
      <vt:lpstr>Subsidio a la cotización de trabajadores jóvenes</vt:lpstr>
      <vt:lpstr>Presentación de PowerPoint</vt:lpstr>
      <vt:lpstr>Cuentas de cotización voluntaria por tramo de edad y fondo, diciembre 2018</vt:lpstr>
      <vt:lpstr>Cuentas de cotización voluntaria por tramo de edad y fondo, diciembre 2018</vt:lpstr>
      <vt:lpstr>Saldo promedio de cotización voluntaria por tramo de edad, diciembre 2018</vt:lpstr>
      <vt:lpstr>Cuentas de cotización voluntaria por tipo de cotizante, sexo y fondo, diciembre 2018</vt:lpstr>
      <vt:lpstr>Saldo promedio por cotización voluntaria por tipo de cotizante y sexo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Rentabilidad nominal por fondo y año</vt:lpstr>
      <vt:lpstr>Presentación de PowerPoint</vt:lpstr>
      <vt:lpstr>Rentabilidad real por fondo y año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Isidora Vergara</dc:creator>
  <cp:lastModifiedBy>Nicole Otazo</cp:lastModifiedBy>
  <cp:revision>185</cp:revision>
  <dcterms:created xsi:type="dcterms:W3CDTF">2018-12-04T15:23:55Z</dcterms:created>
  <dcterms:modified xsi:type="dcterms:W3CDTF">2019-10-15T15:57:12Z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2018-12-04T00:00:00Z</vt:filetime>
  </property>
</Properties>
</file>